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1" autoAdjust="0"/>
  </p:normalViewPr>
  <p:slideViewPr>
    <p:cSldViewPr snapToGrid="0">
      <p:cViewPr varScale="1">
        <p:scale>
          <a:sx n="70" d="100"/>
          <a:sy n="70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417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CA0CE-5E71-40DD-9694-F0454DDC7D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CF20231-0DEB-4411-925A-20563DEAD9F8}">
      <dgm:prSet/>
      <dgm:spPr/>
      <dgm:t>
        <a:bodyPr/>
        <a:lstStyle/>
        <a:p>
          <a:r>
            <a:rPr lang="it-IT"/>
            <a:t>La metodologia utilizzata è stata legata alla pratica laboratoriale e al gioco didattico per suscitare l'interesse e la motivazione negli alunni.  </a:t>
          </a:r>
          <a:endParaRPr lang="en-US"/>
        </a:p>
      </dgm:t>
    </dgm:pt>
    <dgm:pt modelId="{578F1452-9E22-4864-A184-3DDF3AE93A66}" type="parTrans" cxnId="{D79649F1-AD42-4762-9DBD-0222234E9CD8}">
      <dgm:prSet/>
      <dgm:spPr/>
      <dgm:t>
        <a:bodyPr/>
        <a:lstStyle/>
        <a:p>
          <a:endParaRPr lang="en-US"/>
        </a:p>
      </dgm:t>
    </dgm:pt>
    <dgm:pt modelId="{4B39BEA8-0107-446B-9C3A-28192BBBB8C5}" type="sibTrans" cxnId="{D79649F1-AD42-4762-9DBD-0222234E9CD8}">
      <dgm:prSet/>
      <dgm:spPr/>
      <dgm:t>
        <a:bodyPr/>
        <a:lstStyle/>
        <a:p>
          <a:endParaRPr lang="en-US"/>
        </a:p>
      </dgm:t>
    </dgm:pt>
    <dgm:pt modelId="{EAF1E5B4-4234-4EB2-B64C-86F1F8091676}">
      <dgm:prSet/>
      <dgm:spPr/>
      <dgm:t>
        <a:bodyPr/>
        <a:lstStyle/>
        <a:p>
          <a:r>
            <a:rPr lang="it-IT"/>
            <a:t>Sono state proposte situazioni: di apprendimento individuale focus group per sollecitare dialoghi e scambi di opinioni. </a:t>
          </a:r>
          <a:endParaRPr lang="en-US"/>
        </a:p>
      </dgm:t>
    </dgm:pt>
    <dgm:pt modelId="{32B4943B-CBE6-4C35-AA2A-FE090F7E3A6B}" type="parTrans" cxnId="{F31C6BC4-35FB-4CC8-94FE-354CA1619A2C}">
      <dgm:prSet/>
      <dgm:spPr/>
      <dgm:t>
        <a:bodyPr/>
        <a:lstStyle/>
        <a:p>
          <a:endParaRPr lang="en-US"/>
        </a:p>
      </dgm:t>
    </dgm:pt>
    <dgm:pt modelId="{BCBD96EB-4989-40F6-B324-20B595DD03CA}" type="sibTrans" cxnId="{F31C6BC4-35FB-4CC8-94FE-354CA1619A2C}">
      <dgm:prSet/>
      <dgm:spPr/>
      <dgm:t>
        <a:bodyPr/>
        <a:lstStyle/>
        <a:p>
          <a:endParaRPr lang="en-US"/>
        </a:p>
      </dgm:t>
    </dgm:pt>
    <dgm:pt modelId="{D1117B10-1C13-4482-AA0A-5C300A44A6A1}">
      <dgm:prSet/>
      <dgm:spPr/>
      <dgm:t>
        <a:bodyPr/>
        <a:lstStyle/>
        <a:p>
          <a:r>
            <a:rPr lang="it-IT"/>
            <a:t>Apprendimento a coppie per eseguire esercizi e problemi di logica e matematica, affiancati utilizzando le risorse disponibili.</a:t>
          </a:r>
          <a:endParaRPr lang="en-US"/>
        </a:p>
      </dgm:t>
    </dgm:pt>
    <dgm:pt modelId="{DA317249-97AA-449E-866F-0EFD4775BB94}" type="parTrans" cxnId="{5159EE78-E09C-4229-92BA-1D809CCAC248}">
      <dgm:prSet/>
      <dgm:spPr/>
      <dgm:t>
        <a:bodyPr/>
        <a:lstStyle/>
        <a:p>
          <a:endParaRPr lang="en-US"/>
        </a:p>
      </dgm:t>
    </dgm:pt>
    <dgm:pt modelId="{205F732C-1358-459A-93A6-7FAC33D41121}" type="sibTrans" cxnId="{5159EE78-E09C-4229-92BA-1D809CCAC248}">
      <dgm:prSet/>
      <dgm:spPr/>
      <dgm:t>
        <a:bodyPr/>
        <a:lstStyle/>
        <a:p>
          <a:endParaRPr lang="en-US"/>
        </a:p>
      </dgm:t>
    </dgm:pt>
    <dgm:pt modelId="{2C0F7D25-48FC-422D-ACAB-6D834EF9A258}">
      <dgm:prSet/>
      <dgm:spPr/>
      <dgm:t>
        <a:bodyPr/>
        <a:lstStyle/>
        <a:p>
          <a:r>
            <a:rPr lang="it-IT"/>
            <a:t>Apprendimento per piccoli gruppi e per attuare esperienze di cooperative learning o di gruppi di livello per il recupero e il potenziamento </a:t>
          </a:r>
          <a:endParaRPr lang="en-US"/>
        </a:p>
      </dgm:t>
    </dgm:pt>
    <dgm:pt modelId="{663EF957-27E1-47E8-9829-FBB360635BE3}" type="parTrans" cxnId="{D16A6C98-FAD0-4686-B042-D3E8F06A700F}">
      <dgm:prSet/>
      <dgm:spPr/>
      <dgm:t>
        <a:bodyPr/>
        <a:lstStyle/>
        <a:p>
          <a:endParaRPr lang="en-US"/>
        </a:p>
      </dgm:t>
    </dgm:pt>
    <dgm:pt modelId="{5B1F55E6-1410-4176-805D-BC45E4219F1F}" type="sibTrans" cxnId="{D16A6C98-FAD0-4686-B042-D3E8F06A700F}">
      <dgm:prSet/>
      <dgm:spPr/>
      <dgm:t>
        <a:bodyPr/>
        <a:lstStyle/>
        <a:p>
          <a:endParaRPr lang="en-US"/>
        </a:p>
      </dgm:t>
    </dgm:pt>
    <dgm:pt modelId="{65104A45-A41F-4662-A5CC-4FC516457E75}" type="pres">
      <dgm:prSet presAssocID="{548CA0CE-5E71-40DD-9694-F0454DDC7D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6EB7B21-F177-43FF-A02C-9C5BD81750BE}" type="pres">
      <dgm:prSet presAssocID="{3CF20231-0DEB-4411-925A-20563DEAD9F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377BDE-3B71-4B32-A221-FAFFE87E1A75}" type="pres">
      <dgm:prSet presAssocID="{4B39BEA8-0107-446B-9C3A-28192BBBB8C5}" presName="spacer" presStyleCnt="0"/>
      <dgm:spPr/>
    </dgm:pt>
    <dgm:pt modelId="{AFAA5554-1A59-419B-923C-4C5232C20C66}" type="pres">
      <dgm:prSet presAssocID="{EAF1E5B4-4234-4EB2-B64C-86F1F809167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51DA02-FFF6-40B0-9BF5-60994080A638}" type="pres">
      <dgm:prSet presAssocID="{BCBD96EB-4989-40F6-B324-20B595DD03CA}" presName="spacer" presStyleCnt="0"/>
      <dgm:spPr/>
    </dgm:pt>
    <dgm:pt modelId="{06E289ED-F9E2-4E55-9D29-CEE88ACBFF4F}" type="pres">
      <dgm:prSet presAssocID="{D1117B10-1C13-4482-AA0A-5C300A44A6A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8A2927-7644-4F4C-8B03-A5AD0A8BB000}" type="pres">
      <dgm:prSet presAssocID="{205F732C-1358-459A-93A6-7FAC33D41121}" presName="spacer" presStyleCnt="0"/>
      <dgm:spPr/>
    </dgm:pt>
    <dgm:pt modelId="{1C52F932-B2E5-4203-8E70-DB7826F29913}" type="pres">
      <dgm:prSet presAssocID="{2C0F7D25-48FC-422D-ACAB-6D834EF9A25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119131E-5396-4CE4-9E96-57500CCAB616}" type="presOf" srcId="{EAF1E5B4-4234-4EB2-B64C-86F1F8091676}" destId="{AFAA5554-1A59-419B-923C-4C5232C20C66}" srcOrd="0" destOrd="0" presId="urn:microsoft.com/office/officeart/2005/8/layout/vList2"/>
    <dgm:cxn modelId="{D79649F1-AD42-4762-9DBD-0222234E9CD8}" srcId="{548CA0CE-5E71-40DD-9694-F0454DDC7D54}" destId="{3CF20231-0DEB-4411-925A-20563DEAD9F8}" srcOrd="0" destOrd="0" parTransId="{578F1452-9E22-4864-A184-3DDF3AE93A66}" sibTransId="{4B39BEA8-0107-446B-9C3A-28192BBBB8C5}"/>
    <dgm:cxn modelId="{002F0457-39D1-4849-865E-BA963D727941}" type="presOf" srcId="{2C0F7D25-48FC-422D-ACAB-6D834EF9A258}" destId="{1C52F932-B2E5-4203-8E70-DB7826F29913}" srcOrd="0" destOrd="0" presId="urn:microsoft.com/office/officeart/2005/8/layout/vList2"/>
    <dgm:cxn modelId="{A898258A-131B-406C-898F-93BB7EDC7C61}" type="presOf" srcId="{3CF20231-0DEB-4411-925A-20563DEAD9F8}" destId="{E6EB7B21-F177-43FF-A02C-9C5BD81750BE}" srcOrd="0" destOrd="0" presId="urn:microsoft.com/office/officeart/2005/8/layout/vList2"/>
    <dgm:cxn modelId="{D16A6C98-FAD0-4686-B042-D3E8F06A700F}" srcId="{548CA0CE-5E71-40DD-9694-F0454DDC7D54}" destId="{2C0F7D25-48FC-422D-ACAB-6D834EF9A258}" srcOrd="3" destOrd="0" parTransId="{663EF957-27E1-47E8-9829-FBB360635BE3}" sibTransId="{5B1F55E6-1410-4176-805D-BC45E4219F1F}"/>
    <dgm:cxn modelId="{A480FF05-18B7-4DD5-BEEA-984C842AB64B}" type="presOf" srcId="{D1117B10-1C13-4482-AA0A-5C300A44A6A1}" destId="{06E289ED-F9E2-4E55-9D29-CEE88ACBFF4F}" srcOrd="0" destOrd="0" presId="urn:microsoft.com/office/officeart/2005/8/layout/vList2"/>
    <dgm:cxn modelId="{FA70BC6C-BF5A-4D1E-845D-CBEAFEE8139F}" type="presOf" srcId="{548CA0CE-5E71-40DD-9694-F0454DDC7D54}" destId="{65104A45-A41F-4662-A5CC-4FC516457E75}" srcOrd="0" destOrd="0" presId="urn:microsoft.com/office/officeart/2005/8/layout/vList2"/>
    <dgm:cxn modelId="{5159EE78-E09C-4229-92BA-1D809CCAC248}" srcId="{548CA0CE-5E71-40DD-9694-F0454DDC7D54}" destId="{D1117B10-1C13-4482-AA0A-5C300A44A6A1}" srcOrd="2" destOrd="0" parTransId="{DA317249-97AA-449E-866F-0EFD4775BB94}" sibTransId="{205F732C-1358-459A-93A6-7FAC33D41121}"/>
    <dgm:cxn modelId="{F31C6BC4-35FB-4CC8-94FE-354CA1619A2C}" srcId="{548CA0CE-5E71-40DD-9694-F0454DDC7D54}" destId="{EAF1E5B4-4234-4EB2-B64C-86F1F8091676}" srcOrd="1" destOrd="0" parTransId="{32B4943B-CBE6-4C35-AA2A-FE090F7E3A6B}" sibTransId="{BCBD96EB-4989-40F6-B324-20B595DD03CA}"/>
    <dgm:cxn modelId="{70D41F08-9AB2-4F9D-A84E-C430F19517FD}" type="presParOf" srcId="{65104A45-A41F-4662-A5CC-4FC516457E75}" destId="{E6EB7B21-F177-43FF-A02C-9C5BD81750BE}" srcOrd="0" destOrd="0" presId="urn:microsoft.com/office/officeart/2005/8/layout/vList2"/>
    <dgm:cxn modelId="{BF36E3F6-5BDA-48E3-A7DF-A9B031AA725C}" type="presParOf" srcId="{65104A45-A41F-4662-A5CC-4FC516457E75}" destId="{A8377BDE-3B71-4B32-A221-FAFFE87E1A75}" srcOrd="1" destOrd="0" presId="urn:microsoft.com/office/officeart/2005/8/layout/vList2"/>
    <dgm:cxn modelId="{BCC31E31-4447-4D7B-9694-D5C77B4ECD28}" type="presParOf" srcId="{65104A45-A41F-4662-A5CC-4FC516457E75}" destId="{AFAA5554-1A59-419B-923C-4C5232C20C66}" srcOrd="2" destOrd="0" presId="urn:microsoft.com/office/officeart/2005/8/layout/vList2"/>
    <dgm:cxn modelId="{B91318CC-0CB4-4212-A554-83BA55A1C407}" type="presParOf" srcId="{65104A45-A41F-4662-A5CC-4FC516457E75}" destId="{6651DA02-FFF6-40B0-9BF5-60994080A638}" srcOrd="3" destOrd="0" presId="urn:microsoft.com/office/officeart/2005/8/layout/vList2"/>
    <dgm:cxn modelId="{07A3A7E9-7D5F-43FB-92C7-B6E15E91B527}" type="presParOf" srcId="{65104A45-A41F-4662-A5CC-4FC516457E75}" destId="{06E289ED-F9E2-4E55-9D29-CEE88ACBFF4F}" srcOrd="4" destOrd="0" presId="urn:microsoft.com/office/officeart/2005/8/layout/vList2"/>
    <dgm:cxn modelId="{72CC6467-F134-4510-80A8-2C9D3FFC3C6E}" type="presParOf" srcId="{65104A45-A41F-4662-A5CC-4FC516457E75}" destId="{488A2927-7644-4F4C-8B03-A5AD0A8BB000}" srcOrd="5" destOrd="0" presId="urn:microsoft.com/office/officeart/2005/8/layout/vList2"/>
    <dgm:cxn modelId="{D43CEC75-9D9B-42A2-9C78-A8CC07CE830C}" type="presParOf" srcId="{65104A45-A41F-4662-A5CC-4FC516457E75}" destId="{1C52F932-B2E5-4203-8E70-DB7826F2991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B7B21-F177-43FF-A02C-9C5BD81750BE}">
      <dsp:nvSpPr>
        <dsp:cNvPr id="0" name=""/>
        <dsp:cNvSpPr/>
      </dsp:nvSpPr>
      <dsp:spPr>
        <a:xfrm>
          <a:off x="0" y="167040"/>
          <a:ext cx="9720072" cy="870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/>
            <a:t>La metodologia utilizzata è stata legata alla pratica laboratoriale e al gioco didattico per suscitare l'interesse e la motivazione negli alunni.  </a:t>
          </a:r>
          <a:endParaRPr lang="en-US" sz="2400" kern="1200"/>
        </a:p>
      </dsp:txBody>
      <dsp:txXfrm>
        <a:off x="42493" y="209533"/>
        <a:ext cx="9635086" cy="785494"/>
      </dsp:txXfrm>
    </dsp:sp>
    <dsp:sp modelId="{AFAA5554-1A59-419B-923C-4C5232C20C66}">
      <dsp:nvSpPr>
        <dsp:cNvPr id="0" name=""/>
        <dsp:cNvSpPr/>
      </dsp:nvSpPr>
      <dsp:spPr>
        <a:xfrm>
          <a:off x="0" y="1106640"/>
          <a:ext cx="9720072" cy="870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/>
            <a:t>Sono state proposte situazioni: di apprendimento individuale focus group per sollecitare dialoghi e scambi di opinioni. </a:t>
          </a:r>
          <a:endParaRPr lang="en-US" sz="2400" kern="1200"/>
        </a:p>
      </dsp:txBody>
      <dsp:txXfrm>
        <a:off x="42493" y="1149133"/>
        <a:ext cx="9635086" cy="785494"/>
      </dsp:txXfrm>
    </dsp:sp>
    <dsp:sp modelId="{06E289ED-F9E2-4E55-9D29-CEE88ACBFF4F}">
      <dsp:nvSpPr>
        <dsp:cNvPr id="0" name=""/>
        <dsp:cNvSpPr/>
      </dsp:nvSpPr>
      <dsp:spPr>
        <a:xfrm>
          <a:off x="0" y="2046240"/>
          <a:ext cx="9720072" cy="870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/>
            <a:t>Apprendimento a coppie per eseguire esercizi e problemi di logica e matematica, affiancati utilizzando le risorse disponibili.</a:t>
          </a:r>
          <a:endParaRPr lang="en-US" sz="2400" kern="1200"/>
        </a:p>
      </dsp:txBody>
      <dsp:txXfrm>
        <a:off x="42493" y="2088733"/>
        <a:ext cx="9635086" cy="785494"/>
      </dsp:txXfrm>
    </dsp:sp>
    <dsp:sp modelId="{1C52F932-B2E5-4203-8E70-DB7826F29913}">
      <dsp:nvSpPr>
        <dsp:cNvPr id="0" name=""/>
        <dsp:cNvSpPr/>
      </dsp:nvSpPr>
      <dsp:spPr>
        <a:xfrm>
          <a:off x="0" y="2985840"/>
          <a:ext cx="9720072" cy="870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/>
            <a:t>Apprendimento per piccoli gruppi e per attuare esperienze di cooperative learning o di gruppi di livello per il recupero e il potenziamento </a:t>
          </a:r>
          <a:endParaRPr lang="en-US" sz="2400" kern="1200"/>
        </a:p>
      </dsp:txBody>
      <dsp:txXfrm>
        <a:off x="42493" y="3028333"/>
        <a:ext cx="9635086" cy="785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9635766-F92C-4C12-9D7C-BF8C636991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1CFB879-F363-4F8B-ADD3-C40FC0A5E8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23B48-00AA-42E1-B901-82B8720941DD}" type="datetimeFigureOut">
              <a:rPr lang="it-IT" smtClean="0"/>
              <a:t>01/06/2023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AE8054D-3020-45B1-B998-01C0945F3C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684D1E-AE33-41C1-BE1D-44A042EEE3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E4379-2D29-42FD-A827-F4E8D2D15D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580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C51F6-0FAC-4C36-88DC-7666B05D36CC}" type="datetimeFigureOut">
              <a:rPr lang="it-IT" noProof="0" smtClean="0"/>
              <a:t>01/06/2023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lo stile del titolo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84755-5B16-4B2C-8FD6-8B3281C4F6D9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0222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84755-5B16-4B2C-8FD6-8B3281C4F6D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94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e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B8A4FBFA-9068-4040-B4F8-0E1E9C970747}" type="datetime1">
              <a:rPr lang="it-IT" noProof="0" smtClean="0"/>
              <a:t>01/06/2023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8" name="Connettore diritto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F913D1-B1ED-4473-9344-CD67F1C4CC76}" type="datetime1">
              <a:rPr lang="it-IT" noProof="0" smtClean="0"/>
              <a:t>01/06/2023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26F9B4-21E6-4E90-829A-47628D32E91A}" type="datetime1">
              <a:rPr lang="it-IT" noProof="0" smtClean="0"/>
              <a:t>01/06/2023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7" name="Connettore diritto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B86E3C-4CC1-40AA-8ABC-2668F4DB8A51}" type="datetime1">
              <a:rPr lang="it-IT" noProof="0" smtClean="0"/>
              <a:t>01/06/2023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e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AAC074-4E0E-4430-A897-B8CB6EB243E6}" type="datetime1">
              <a:rPr lang="it-IT" noProof="0" smtClean="0"/>
              <a:t>01/06/2023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8" name="Connettore diritto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d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13C00C-2D6D-420C-954F-0655165ADB50}" type="datetime1">
              <a:rPr lang="it-IT" noProof="0" smtClean="0"/>
              <a:t>01/06/2023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 noProof="0"/>
              <a:t>Fare clic per modificare lo stile del titolo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F03759-43D7-4EFE-87B9-C282553824B6}" type="datetime1">
              <a:rPr lang="it-IT" noProof="0" smtClean="0"/>
              <a:t>01/06/2023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BC5E42-97F7-4E00-82B6-6E4FD1201B46}" type="datetime1">
              <a:rPr lang="it-IT" noProof="0" smtClean="0"/>
              <a:t>01/06/2023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B681A-A8DC-4F7C-ACE9-6EFC4968EB2C}" type="datetime1">
              <a:rPr lang="it-IT" noProof="0" smtClean="0"/>
              <a:t>01/06/2023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CF994D-29FB-4A07-8E1E-638B164175F5}" type="datetime1">
              <a:rPr lang="it-IT" noProof="0" smtClean="0"/>
              <a:t>01/06/2023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959175-2BC0-4E6B-8540-F9D727073707}" type="datetime1">
              <a:rPr lang="it-IT" noProof="0" smtClean="0"/>
              <a:t>01/06/2023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67E5644-1E61-4311-A31E-84CB9C7AA8A9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8" name="Connettore diritto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4892F75-8F76-4486-B422-32A50FCDDF6D}" type="datetime1">
              <a:rPr lang="it-IT" noProof="0" smtClean="0"/>
              <a:t>01/06/2023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  <p:cxnSp>
        <p:nvCxnSpPr>
          <p:cNvPr id="7" name="Connettore diritto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pc="100"/>
              <a:t>Progetto pon </a:t>
            </a:r>
            <a:br>
              <a:rPr lang="en-US" spc="100"/>
            </a:br>
            <a:r>
              <a:rPr lang="en-US" spc="100"/>
              <a:t>recupero di matematica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body" sz="half" idx="2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I.C.2 Poggibonsi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Scuola primaria "Gaetano Pieraccini"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A.S. 2022/2023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Esperto: ins. Coppolino Salvina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Tutor: ins. Galini Riccardo</a:t>
            </a:r>
          </a:p>
        </p:txBody>
      </p:sp>
      <p:pic>
        <p:nvPicPr>
          <p:cNvPr id="6" name="Picture 5" descr="Numeri di plastica giocattolo">
            <a:extLst>
              <a:ext uri="{FF2B5EF4-FFF2-40B4-BE49-F238E27FC236}">
                <a16:creationId xmlns:a16="http://schemas.microsoft.com/office/drawing/2014/main" id="{1E2F51EC-8EC3-CF7F-9994-99E2585A4E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97" r="30510" b="-3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6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48710DBC-BED8-83BF-9DB0-2331057B5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842818"/>
            <a:ext cx="5902061" cy="3931920"/>
          </a:xfrm>
        </p:spPr>
        <p:txBody>
          <a:bodyPr vert="horz" lIns="45720" tIns="45720" rIns="45720" bIns="45720" rtlCol="0" anchor="t">
            <a:noAutofit/>
          </a:bodyPr>
          <a:lstStyle/>
          <a:p>
            <a:r>
              <a:rPr lang="en-US" sz="4000" dirty="0"/>
              <a:t>"</a:t>
            </a:r>
            <a:r>
              <a:rPr lang="it-IT" sz="4000" dirty="0"/>
              <a:t>Nessuna</a:t>
            </a:r>
            <a:r>
              <a:rPr lang="en-US" sz="4000" dirty="0"/>
              <a:t> </a:t>
            </a:r>
            <a:r>
              <a:rPr lang="en-US" sz="4000" err="1"/>
              <a:t>disciplina</a:t>
            </a:r>
            <a:r>
              <a:rPr lang="en-US" sz="4000" dirty="0"/>
              <a:t> </a:t>
            </a:r>
            <a:r>
              <a:rPr lang="en-US" sz="4000" err="1"/>
              <a:t>imposta</a:t>
            </a:r>
            <a:r>
              <a:rPr lang="en-US" sz="4000" dirty="0"/>
              <a:t> a forza </a:t>
            </a:r>
            <a:r>
              <a:rPr lang="en-US" sz="4000" err="1"/>
              <a:t>può</a:t>
            </a:r>
            <a:r>
              <a:rPr lang="en-US" sz="4000" dirty="0"/>
              <a:t> </a:t>
            </a:r>
            <a:r>
              <a:rPr lang="en-US" sz="4000" err="1"/>
              <a:t>rimanere</a:t>
            </a:r>
            <a:r>
              <a:rPr lang="en-US" sz="4000" dirty="0"/>
              <a:t> </a:t>
            </a:r>
            <a:r>
              <a:rPr lang="en-US" sz="4000" err="1"/>
              <a:t>durevole</a:t>
            </a:r>
            <a:r>
              <a:rPr lang="en-US" sz="4000" dirty="0"/>
              <a:t> </a:t>
            </a:r>
            <a:r>
              <a:rPr lang="en-US" sz="4000" err="1"/>
              <a:t>nell'anima</a:t>
            </a:r>
            <a:r>
              <a:rPr lang="en-US" sz="4000" dirty="0"/>
              <a:t>. </a:t>
            </a:r>
            <a:r>
              <a:rPr lang="en-US" sz="4000" err="1"/>
              <a:t>Quindi</a:t>
            </a:r>
            <a:r>
              <a:rPr lang="en-US" sz="4000" dirty="0"/>
              <a:t> non </a:t>
            </a:r>
            <a:r>
              <a:rPr lang="en-US" sz="4000" err="1"/>
              <a:t>educare</a:t>
            </a:r>
            <a:r>
              <a:rPr lang="en-US" sz="4000" dirty="0"/>
              <a:t> </a:t>
            </a:r>
            <a:r>
              <a:rPr lang="en-US" sz="4000" err="1"/>
              <a:t>i</a:t>
            </a:r>
            <a:r>
              <a:rPr lang="en-US" sz="4000" dirty="0"/>
              <a:t> </a:t>
            </a:r>
            <a:r>
              <a:rPr lang="en-US" sz="4000" err="1"/>
              <a:t>fanciulli</a:t>
            </a:r>
            <a:r>
              <a:rPr lang="en-US" sz="4000" dirty="0"/>
              <a:t> </a:t>
            </a:r>
            <a:r>
              <a:rPr lang="en-US" sz="4000" err="1"/>
              <a:t>nelle</a:t>
            </a:r>
            <a:r>
              <a:rPr lang="en-US" sz="4000" dirty="0"/>
              <a:t> </a:t>
            </a:r>
            <a:r>
              <a:rPr lang="en-US" sz="4000" err="1"/>
              <a:t>varie</a:t>
            </a:r>
            <a:r>
              <a:rPr lang="en-US" sz="4000" dirty="0"/>
              <a:t> discipline </a:t>
            </a:r>
            <a:r>
              <a:rPr lang="en-US" sz="4000" err="1"/>
              <a:t>ricorrendo</a:t>
            </a:r>
            <a:r>
              <a:rPr lang="en-US" sz="4000" dirty="0"/>
              <a:t> </a:t>
            </a:r>
            <a:r>
              <a:rPr lang="en-US" sz="4000" err="1"/>
              <a:t>alla</a:t>
            </a:r>
            <a:r>
              <a:rPr lang="en-US" sz="4000" dirty="0"/>
              <a:t> forza, ma come per </a:t>
            </a:r>
            <a:r>
              <a:rPr lang="en-US" sz="4000" err="1"/>
              <a:t>gioco</a:t>
            </a:r>
            <a:r>
              <a:rPr lang="en-US" sz="4000" dirty="0"/>
              <a:t>"</a:t>
            </a:r>
          </a:p>
          <a:p>
            <a:r>
              <a:rPr lang="en-US" sz="4000" dirty="0"/>
              <a:t>Platone</a:t>
            </a:r>
          </a:p>
        </p:txBody>
      </p:sp>
      <p:pic>
        <p:nvPicPr>
          <p:cNvPr id="4" name="Immagine 4" descr="Immagine che contiene testo, persona, persone, gruppo&#10;&#10;Descrizione generata automaticamente">
            <a:extLst>
              <a:ext uri="{FF2B5EF4-FFF2-40B4-BE49-F238E27FC236}">
                <a16:creationId xmlns:a16="http://schemas.microsoft.com/office/drawing/2014/main" id="{C71D8846-9464-EAD1-74EF-3E295C4C5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93"/>
          <a:stretch/>
        </p:blipFill>
        <p:spPr>
          <a:xfrm>
            <a:off x="7665279" y="640080"/>
            <a:ext cx="3773629" cy="5577840"/>
          </a:xfrm>
          <a:prstGeom prst="rect">
            <a:avLst/>
          </a:prstGeom>
          <a:ln w="57150">
            <a:solidFill>
              <a:srgbClr val="00B0F0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623660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099927-3431-DA3F-463B-2667906F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it-IT" dirty="0"/>
              <a:t>Finalità del progetto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6018675-622A-7DB3-5CF4-A2AA344BD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 algn="ctr"/>
            <a:r>
              <a:rPr lang="en-US" sz="3200" dirty="0"/>
              <a:t>Il </a:t>
            </a:r>
            <a:r>
              <a:rPr lang="en-US" sz="3200" dirty="0" err="1"/>
              <a:t>percorso</a:t>
            </a:r>
            <a:r>
              <a:rPr lang="en-US" sz="3200" dirty="0"/>
              <a:t> </a:t>
            </a:r>
            <a:r>
              <a:rPr lang="en-US" sz="3200" dirty="0" err="1"/>
              <a:t>logico</a:t>
            </a:r>
            <a:r>
              <a:rPr lang="en-US" sz="3200" dirty="0"/>
              <a:t> </a:t>
            </a:r>
            <a:r>
              <a:rPr lang="en-US" sz="3200" dirty="0" err="1"/>
              <a:t>matematico</a:t>
            </a:r>
            <a:r>
              <a:rPr lang="en-US" sz="3200" dirty="0"/>
              <a:t> </a:t>
            </a:r>
            <a:r>
              <a:rPr lang="en-US" sz="3200" dirty="0" err="1"/>
              <a:t>proposto</a:t>
            </a:r>
            <a:r>
              <a:rPr lang="en-US" sz="3200" dirty="0"/>
              <a:t> ha come </a:t>
            </a:r>
            <a:r>
              <a:rPr lang="en-US" sz="3200" dirty="0" err="1"/>
              <a:t>finalità</a:t>
            </a:r>
            <a:r>
              <a:rPr lang="en-US" sz="3200" dirty="0"/>
              <a:t> </a:t>
            </a:r>
            <a:r>
              <a:rPr lang="en-US" sz="3200" dirty="0" err="1"/>
              <a:t>quella</a:t>
            </a:r>
            <a:r>
              <a:rPr lang="en-US" sz="3200" dirty="0"/>
              <a:t> di </a:t>
            </a:r>
            <a:r>
              <a:rPr lang="en-US" sz="3200" dirty="0" err="1"/>
              <a:t>consolidare</a:t>
            </a:r>
            <a:r>
              <a:rPr lang="en-US" sz="3200" dirty="0"/>
              <a:t> </a:t>
            </a:r>
            <a:r>
              <a:rPr lang="en-US" sz="3200" dirty="0" err="1"/>
              <a:t>obiettivi</a:t>
            </a:r>
            <a:r>
              <a:rPr lang="en-US" sz="3200" dirty="0"/>
              <a:t> </a:t>
            </a:r>
            <a:r>
              <a:rPr lang="en-US" sz="3200" dirty="0" err="1"/>
              <a:t>didattici</a:t>
            </a:r>
            <a:r>
              <a:rPr lang="en-US" sz="3200" dirty="0"/>
              <a:t> e </a:t>
            </a:r>
            <a:r>
              <a:rPr lang="en-US" sz="3200" dirty="0" err="1"/>
              <a:t>concetti</a:t>
            </a:r>
            <a:r>
              <a:rPr lang="en-US" sz="3200" dirty="0"/>
              <a:t>, </a:t>
            </a:r>
            <a:r>
              <a:rPr lang="en-US" sz="3200" dirty="0" err="1"/>
              <a:t>talora</a:t>
            </a:r>
            <a:r>
              <a:rPr lang="en-US" sz="3200" dirty="0"/>
              <a:t> di difficile </a:t>
            </a:r>
            <a:r>
              <a:rPr lang="en-US" sz="3200" dirty="0" err="1"/>
              <a:t>aquisizione</a:t>
            </a:r>
            <a:r>
              <a:rPr lang="en-US" sz="3200" dirty="0"/>
              <a:t>, con il bambino </a:t>
            </a:r>
            <a:r>
              <a:rPr lang="en-US" sz="3200" dirty="0" err="1"/>
              <a:t>protagonista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numeri e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logica</a:t>
            </a:r>
            <a:endParaRPr lang="en-US" sz="3200" dirty="0"/>
          </a:p>
        </p:txBody>
      </p:sp>
      <p:pic>
        <p:nvPicPr>
          <p:cNvPr id="4" name="Immagine 4" descr="Immagine che contiene giocattolo, grafica vettoriale, bambola&#10;&#10;Descrizione generata automaticamente">
            <a:extLst>
              <a:ext uri="{FF2B5EF4-FFF2-40B4-BE49-F238E27FC236}">
                <a16:creationId xmlns:a16="http://schemas.microsoft.com/office/drawing/2014/main" id="{3EBD7395-C20D-7701-606E-A344EFDA56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6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9E27C0A0-CBFB-5A11-A621-4C98E4A39AE9}"/>
              </a:ext>
            </a:extLst>
          </p:cNvPr>
          <p:cNvSpPr/>
          <p:nvPr/>
        </p:nvSpPr>
        <p:spPr>
          <a:xfrm rot="300000">
            <a:off x="1072541" y="628911"/>
            <a:ext cx="4363232" cy="14196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CF36E3-22CC-50C5-FCA3-0F43A803E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300000">
            <a:off x="1065881" y="867052"/>
            <a:ext cx="9720072" cy="1499616"/>
          </a:xfrm>
        </p:spPr>
        <p:txBody>
          <a:bodyPr/>
          <a:lstStyle/>
          <a:p>
            <a:r>
              <a:rPr lang="it-IT" dirty="0"/>
              <a:t>Metodologia...</a:t>
            </a:r>
          </a:p>
        </p:txBody>
      </p:sp>
      <p:graphicFrame>
        <p:nvGraphicFramePr>
          <p:cNvPr id="29" name="Segnaposto contenuto 20">
            <a:extLst>
              <a:ext uri="{FF2B5EF4-FFF2-40B4-BE49-F238E27FC236}">
                <a16:creationId xmlns:a16="http://schemas.microsoft.com/office/drawing/2014/main" id="{BA085324-9DC6-472D-DDBD-DFCA8CB5F6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4128" y="2286000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Immagine 23">
            <a:extLst>
              <a:ext uri="{FF2B5EF4-FFF2-40B4-BE49-F238E27FC236}">
                <a16:creationId xmlns:a16="http://schemas.microsoft.com/office/drawing/2014/main" id="{E3B24E02-1198-7805-8FC7-4ACCFE33AA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8226" y="-5746"/>
            <a:ext cx="2454564" cy="225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09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733F00-53E8-3B68-D62E-51A7DED5C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it-IT" dirty="0"/>
              <a:t>Gli alunni hanno partecipato con...</a:t>
            </a:r>
            <a:endParaRPr lang="it-IT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DCF82B-E007-BA6F-0C64-ED54648D1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Wingdings" panose="020B0602020104020603" pitchFamily="34" charset="0"/>
              <a:buChar char="ü"/>
            </a:pPr>
            <a:r>
              <a:rPr lang="en-US" sz="3200" err="1"/>
              <a:t>Assiduità</a:t>
            </a:r>
            <a:endParaRPr lang="en-US" sz="3200" dirty="0"/>
          </a:p>
          <a:p>
            <a:pPr>
              <a:buFont typeface="Wingdings" panose="020B0602020104020603" pitchFamily="34" charset="0"/>
              <a:buChar char="ü"/>
            </a:pPr>
            <a:r>
              <a:rPr lang="en-US" sz="3200" err="1"/>
              <a:t>Attenzione</a:t>
            </a:r>
            <a:endParaRPr lang="en-US" sz="3200" dirty="0"/>
          </a:p>
          <a:p>
            <a:pPr>
              <a:buFont typeface="Wingdings" panose="020B0602020104020603" pitchFamily="34" charset="0"/>
              <a:buChar char="ü"/>
            </a:pPr>
            <a:r>
              <a:rPr lang="en-US" sz="3200" dirty="0"/>
              <a:t>Interesse</a:t>
            </a:r>
          </a:p>
          <a:p>
            <a:pPr>
              <a:buFont typeface="Wingdings" panose="020B0602020104020603" pitchFamily="34" charset="0"/>
              <a:buChar char="ü"/>
            </a:pPr>
            <a:r>
              <a:rPr lang="en-US" sz="3200" err="1"/>
              <a:t>Coinvolgente</a:t>
            </a:r>
            <a:r>
              <a:rPr lang="en-US" sz="3200" dirty="0"/>
              <a:t> </a:t>
            </a:r>
            <a:r>
              <a:rPr lang="en-US" sz="3200" err="1"/>
              <a:t>entusiasmo</a:t>
            </a:r>
            <a:endParaRPr lang="en-US" sz="2800" dirty="0"/>
          </a:p>
        </p:txBody>
      </p:sp>
      <p:pic>
        <p:nvPicPr>
          <p:cNvPr id="4" name="Immagine 4" descr="Immagine che contiene testo, interno&#10;&#10;Descrizione generata automaticamente">
            <a:extLst>
              <a:ext uri="{FF2B5EF4-FFF2-40B4-BE49-F238E27FC236}">
                <a16:creationId xmlns:a16="http://schemas.microsoft.com/office/drawing/2014/main" id="{D30AC948-D38D-1CE9-E52A-D502F7FBC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39" r="554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8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B5D98B-3C43-1523-B362-253270E4F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it-IT"/>
              <a:t>Non dimentichiamo che..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561066-61B8-B524-8184-6F01DFA98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 algn="ctr"/>
            <a:endParaRPr lang="it-IT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it-IT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it-IT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 matematica è il più bel gioco inventato dagli uomini!</a:t>
            </a:r>
            <a:endParaRPr lang="it-IT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it-IT"/>
          </a:p>
        </p:txBody>
      </p:sp>
      <p:pic>
        <p:nvPicPr>
          <p:cNvPr id="4" name="Immagine 4" descr="Immagine che contiene testo, persona, gruppo, persone&#10;&#10;Descrizione generata automaticamente">
            <a:extLst>
              <a:ext uri="{FF2B5EF4-FFF2-40B4-BE49-F238E27FC236}">
                <a16:creationId xmlns:a16="http://schemas.microsoft.com/office/drawing/2014/main" id="{5031B7D9-E243-5D35-3A62-EA5F6D2DF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93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313C38-7279-408C-54F4-8A09372B7EC9}"/>
              </a:ext>
            </a:extLst>
          </p:cNvPr>
          <p:cNvSpPr txBox="1"/>
          <p:nvPr/>
        </p:nvSpPr>
        <p:spPr>
          <a:xfrm>
            <a:off x="521918" y="5675855"/>
            <a:ext cx="60542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Classi Terze e Quarte </a:t>
            </a:r>
            <a:endParaRPr lang="it-IT"/>
          </a:p>
          <a:p>
            <a:r>
              <a:rPr lang="it-IT" dirty="0"/>
              <a:t>Scuola Primaria "Gaetano Pieraccini"</a:t>
            </a:r>
          </a:p>
        </p:txBody>
      </p:sp>
    </p:spTree>
    <p:extLst>
      <p:ext uri="{BB962C8B-B14F-4D97-AF65-F5344CB8AC3E}">
        <p14:creationId xmlns:p14="http://schemas.microsoft.com/office/powerpoint/2010/main" val="3558892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</TotalTime>
  <Words>223</Words>
  <Application>Microsoft Office PowerPoint</Application>
  <PresentationFormat>Widescreen</PresentationFormat>
  <Paragraphs>27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Calibri</vt:lpstr>
      <vt:lpstr>Tw Cen MT</vt:lpstr>
      <vt:lpstr>Tw Cen MT Condensed</vt:lpstr>
      <vt:lpstr>Wingdings</vt:lpstr>
      <vt:lpstr>Wingdings 3</vt:lpstr>
      <vt:lpstr>Integrale</vt:lpstr>
      <vt:lpstr>Progetto pon  recupero di matematica</vt:lpstr>
      <vt:lpstr>Presentazione standard di PowerPoint</vt:lpstr>
      <vt:lpstr>Finalità del progetto</vt:lpstr>
      <vt:lpstr>Metodologia...</vt:lpstr>
      <vt:lpstr>Gli alunni hanno partecipato con...</vt:lpstr>
      <vt:lpstr>Non dimentichiamo che..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Patrizia HP</dc:creator>
  <cp:lastModifiedBy>patrizia celati</cp:lastModifiedBy>
  <cp:revision>212</cp:revision>
  <dcterms:created xsi:type="dcterms:W3CDTF">2023-05-30T14:46:33Z</dcterms:created>
  <dcterms:modified xsi:type="dcterms:W3CDTF">2023-06-01T15:22:44Z</dcterms:modified>
</cp:coreProperties>
</file>