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Nunito" panose="020B0604020202020204" charset="0"/>
      <p:regular r:id="rId11"/>
      <p:bold r:id="rId12"/>
      <p:italic r:id="rId13"/>
      <p:boldItalic r:id="rId14"/>
    </p:embeddedFont>
    <p:embeddedFont>
      <p:font typeface="Comic Sans MS" panose="030F0702030302020204" pitchFamily="66" charset="0"/>
      <p:regular r:id="rId15"/>
      <p:bold r:id="rId16"/>
      <p:italic r:id="rId17"/>
      <p:boldItalic r:id="rId18"/>
    </p:embeddedFont>
    <p:embeddedFont>
      <p:font typeface="EB Garamond" panose="020B0604020202020204" charset="0"/>
      <p:regular r:id="rId19"/>
      <p:bold r:id="rId20"/>
      <p:italic r:id="rId21"/>
      <p:boldItalic r:id="rId22"/>
    </p:embeddedFont>
    <p:embeddedFont>
      <p:font typeface="Pacifico" panose="020B0604020202020204" charset="0"/>
      <p:regular r:id="rId23"/>
    </p:embeddedFont>
    <p:embeddedFont>
      <p:font typeface="Lobster" panose="020B0604020202020204" charset="0"/>
      <p:regular r:id="rId24"/>
    </p:embeddedFont>
    <p:embeddedFont>
      <p:font typeface="Caveat"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25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bcb447ef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bcb447ef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bee391b5a8_1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bee391b5a8_1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bee391b5a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bee391b5a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gruppo tre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cc71b93e356648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cc71b93e356648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cbdb9cf96294ab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cbdb9cf96294ab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bdb9cf96294ab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bdb9cf96294ab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bee391b5a8_9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bee391b5a8_9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19000" y="-3837825"/>
            <a:ext cx="9144000" cy="11252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u="sng"/>
          </a:p>
          <a:p>
            <a:pPr marL="0" lvl="0" indent="0" algn="l" rtl="0">
              <a:spcBef>
                <a:spcPts val="0"/>
              </a:spcBef>
              <a:spcAft>
                <a:spcPts val="0"/>
              </a:spcAft>
              <a:buNone/>
            </a:pPr>
            <a:endParaRPr u="sng"/>
          </a:p>
          <a:p>
            <a:pPr marL="457200" lvl="0" indent="0" algn="ctr" rtl="0">
              <a:spcBef>
                <a:spcPts val="0"/>
              </a:spcBef>
              <a:spcAft>
                <a:spcPts val="0"/>
              </a:spcAft>
              <a:buNone/>
            </a:pPr>
            <a:endParaRPr b="1" u="sng"/>
          </a:p>
        </p:txBody>
      </p:sp>
      <p:sp>
        <p:nvSpPr>
          <p:cNvPr id="55" name="Google Shape;55;p13"/>
          <p:cNvSpPr txBox="1">
            <a:spLocks noGrp="1"/>
          </p:cNvSpPr>
          <p:nvPr>
            <p:ph type="subTitle" idx="1"/>
          </p:nvPr>
        </p:nvSpPr>
        <p:spPr>
          <a:xfrm>
            <a:off x="-2223325" y="75265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it">
                <a:latin typeface="Comic Sans MS"/>
                <a:ea typeface="Comic Sans MS"/>
                <a:cs typeface="Comic Sans MS"/>
                <a:sym typeface="Comic Sans MS"/>
              </a:rPr>
              <a:t>A CHRISTMAS </a:t>
            </a:r>
            <a:endParaRPr>
              <a:latin typeface="Comic Sans MS"/>
              <a:ea typeface="Comic Sans MS"/>
              <a:cs typeface="Comic Sans MS"/>
              <a:sym typeface="Comic Sans MS"/>
            </a:endParaRPr>
          </a:p>
        </p:txBody>
      </p:sp>
      <p:pic>
        <p:nvPicPr>
          <p:cNvPr id="56" name="Google Shape;56;p13"/>
          <p:cNvPicPr preferRelativeResize="0"/>
          <p:nvPr/>
        </p:nvPicPr>
        <p:blipFill rotWithShape="1">
          <a:blip r:embed="rId3">
            <a:alphaModFix/>
          </a:blip>
          <a:srcRect l="8116" r="8116"/>
          <a:stretch/>
        </p:blipFill>
        <p:spPr>
          <a:xfrm rot="2">
            <a:off x="81000" y="69627"/>
            <a:ext cx="9030600" cy="5143520"/>
          </a:xfrm>
          <a:prstGeom prst="rect">
            <a:avLst/>
          </a:prstGeom>
          <a:noFill/>
          <a:ln>
            <a:noFill/>
          </a:ln>
        </p:spPr>
      </p:pic>
      <p:sp>
        <p:nvSpPr>
          <p:cNvPr id="57" name="Google Shape;57;p13"/>
          <p:cNvSpPr txBox="1"/>
          <p:nvPr/>
        </p:nvSpPr>
        <p:spPr>
          <a:xfrm>
            <a:off x="1271550" y="696525"/>
            <a:ext cx="466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8" name="Google Shape;58;p13"/>
          <p:cNvSpPr txBox="1"/>
          <p:nvPr/>
        </p:nvSpPr>
        <p:spPr>
          <a:xfrm>
            <a:off x="834200" y="502150"/>
            <a:ext cx="466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9" name="Google Shape;59;p13"/>
          <p:cNvSpPr txBox="1"/>
          <p:nvPr/>
        </p:nvSpPr>
        <p:spPr>
          <a:xfrm>
            <a:off x="834200" y="469750"/>
            <a:ext cx="466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0" name="Google Shape;60;p13"/>
          <p:cNvSpPr txBox="1"/>
          <p:nvPr/>
        </p:nvSpPr>
        <p:spPr>
          <a:xfrm>
            <a:off x="737025" y="296325"/>
            <a:ext cx="466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rgbClr val="FF0000"/>
              </a:solidFill>
            </a:endParaRPr>
          </a:p>
        </p:txBody>
      </p:sp>
      <p:pic>
        <p:nvPicPr>
          <p:cNvPr id="61" name="Google Shape;61;p13"/>
          <p:cNvPicPr preferRelativeResize="0"/>
          <p:nvPr/>
        </p:nvPicPr>
        <p:blipFill rotWithShape="1">
          <a:blip r:embed="rId3">
            <a:alphaModFix/>
          </a:blip>
          <a:srcRect l="-4142" t="107735" r="111591" b="-10995"/>
          <a:stretch/>
        </p:blipFill>
        <p:spPr>
          <a:xfrm flipH="1">
            <a:off x="737024" y="5143499"/>
            <a:ext cx="436326" cy="170050"/>
          </a:xfrm>
          <a:prstGeom prst="rect">
            <a:avLst/>
          </a:prstGeom>
          <a:noFill/>
          <a:ln>
            <a:noFill/>
          </a:ln>
        </p:spPr>
      </p:pic>
      <p:sp>
        <p:nvSpPr>
          <p:cNvPr id="62" name="Google Shape;62;p13"/>
          <p:cNvSpPr txBox="1"/>
          <p:nvPr/>
        </p:nvSpPr>
        <p:spPr>
          <a:xfrm>
            <a:off x="899000" y="550750"/>
            <a:ext cx="4665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4800">
                <a:solidFill>
                  <a:srgbClr val="FF0000"/>
                </a:solidFill>
                <a:highlight>
                  <a:schemeClr val="lt1"/>
                </a:highlight>
                <a:latin typeface="Lobster"/>
                <a:ea typeface="Lobster"/>
                <a:cs typeface="Lobster"/>
                <a:sym typeface="Lobster"/>
              </a:rPr>
              <a:t>   </a:t>
            </a:r>
            <a:endParaRPr>
              <a:solidFill>
                <a:srgbClr val="FF0000"/>
              </a:solidFill>
              <a:highlight>
                <a:schemeClr val="lt1"/>
              </a:highlight>
              <a:latin typeface="Lobster"/>
              <a:ea typeface="Lobster"/>
              <a:cs typeface="Lobster"/>
              <a:sym typeface="Lobster"/>
            </a:endParaRPr>
          </a:p>
        </p:txBody>
      </p:sp>
      <p:sp>
        <p:nvSpPr>
          <p:cNvPr id="63" name="Google Shape;63;p13"/>
          <p:cNvSpPr txBox="1"/>
          <p:nvPr/>
        </p:nvSpPr>
        <p:spPr>
          <a:xfrm>
            <a:off x="1891475" y="550750"/>
            <a:ext cx="4665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4000">
                <a:solidFill>
                  <a:srgbClr val="FF0000"/>
                </a:solidFill>
                <a:highlight>
                  <a:schemeClr val="lt1"/>
                </a:highlight>
                <a:latin typeface="Lobster"/>
                <a:ea typeface="Lobster"/>
                <a:cs typeface="Lobster"/>
                <a:sym typeface="Lobster"/>
              </a:rPr>
              <a:t>Il Canto di Natale </a:t>
            </a:r>
            <a:endParaRPr sz="4000">
              <a:solidFill>
                <a:srgbClr val="FF0000"/>
              </a:solidFill>
              <a:highlight>
                <a:schemeClr val="lt1"/>
              </a:highlight>
              <a:latin typeface="Lobster"/>
              <a:ea typeface="Lobster"/>
              <a:cs typeface="Lobster"/>
              <a:sym typeface="Lobster"/>
            </a:endParaRPr>
          </a:p>
        </p:txBody>
      </p:sp>
      <p:sp>
        <p:nvSpPr>
          <p:cNvPr id="64" name="Google Shape;64;p13"/>
          <p:cNvSpPr txBox="1"/>
          <p:nvPr/>
        </p:nvSpPr>
        <p:spPr>
          <a:xfrm>
            <a:off x="2158525" y="4460375"/>
            <a:ext cx="4665000" cy="6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solidFill>
                <a:srgbClr val="FF0000"/>
              </a:solidFill>
              <a:highlight>
                <a:srgbClr val="FFFFFF"/>
              </a:highlight>
              <a:latin typeface="Lobster"/>
              <a:ea typeface="Lobster"/>
              <a:cs typeface="Lobster"/>
              <a:sym typeface="Lobster"/>
            </a:endParaRPr>
          </a:p>
        </p:txBody>
      </p:sp>
      <p:sp>
        <p:nvSpPr>
          <p:cNvPr id="65" name="Google Shape;65;p13"/>
          <p:cNvSpPr txBox="1"/>
          <p:nvPr/>
        </p:nvSpPr>
        <p:spPr>
          <a:xfrm>
            <a:off x="2442125" y="4706663"/>
            <a:ext cx="356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6" name="Google Shape;66;p13"/>
          <p:cNvSpPr txBox="1"/>
          <p:nvPr/>
        </p:nvSpPr>
        <p:spPr>
          <a:xfrm>
            <a:off x="2518850" y="1252175"/>
            <a:ext cx="514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7" name="Google Shape;67;p13"/>
          <p:cNvSpPr txBox="1"/>
          <p:nvPr/>
        </p:nvSpPr>
        <p:spPr>
          <a:xfrm>
            <a:off x="3191075" y="1252175"/>
            <a:ext cx="4665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3000">
                <a:solidFill>
                  <a:srgbClr val="6AA84F"/>
                </a:solidFill>
                <a:highlight>
                  <a:schemeClr val="lt1"/>
                </a:highlight>
                <a:latin typeface="Pacifico"/>
                <a:ea typeface="Pacifico"/>
                <a:cs typeface="Pacifico"/>
                <a:sym typeface="Pacifico"/>
              </a:rPr>
              <a:t>Charles Dickens</a:t>
            </a:r>
            <a:endParaRPr sz="3000">
              <a:solidFill>
                <a:srgbClr val="6AA84F"/>
              </a:solidFill>
              <a:highlight>
                <a:schemeClr val="lt1"/>
              </a:highlight>
              <a:latin typeface="Pacifico"/>
              <a:ea typeface="Pacifico"/>
              <a:cs typeface="Pacifico"/>
              <a:sym typeface="Pacifico"/>
            </a:endParaRPr>
          </a:p>
        </p:txBody>
      </p:sp>
      <p:pic>
        <p:nvPicPr>
          <p:cNvPr id="68" name="Google Shape;68;p13"/>
          <p:cNvPicPr preferRelativeResize="0"/>
          <p:nvPr/>
        </p:nvPicPr>
        <p:blipFill>
          <a:blip r:embed="rId4">
            <a:alphaModFix/>
          </a:blip>
          <a:stretch>
            <a:fillRect/>
          </a:stretch>
        </p:blipFill>
        <p:spPr>
          <a:xfrm>
            <a:off x="81000" y="2995875"/>
            <a:ext cx="2867200" cy="2147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20875" y="436950"/>
            <a:ext cx="8520600" cy="31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it" sz="1488"/>
              <a:t>                                                             </a:t>
            </a:r>
            <a:endParaRPr sz="2188">
              <a:latin typeface="Pacifico"/>
              <a:ea typeface="Pacifico"/>
              <a:cs typeface="Pacifico"/>
              <a:sym typeface="Pacifico"/>
            </a:endParaRPr>
          </a:p>
        </p:txBody>
      </p:sp>
      <p:sp>
        <p:nvSpPr>
          <p:cNvPr id="74" name="Google Shape;74;p14"/>
          <p:cNvSpPr txBox="1">
            <a:spLocks noGrp="1"/>
          </p:cNvSpPr>
          <p:nvPr>
            <p:ph type="body" idx="1"/>
          </p:nvPr>
        </p:nvSpPr>
        <p:spPr>
          <a:xfrm>
            <a:off x="-74775" y="476850"/>
            <a:ext cx="9414900" cy="418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1600">
                <a:solidFill>
                  <a:srgbClr val="000000"/>
                </a:solidFill>
                <a:latin typeface="Comic Sans MS"/>
                <a:ea typeface="Comic Sans MS"/>
                <a:cs typeface="Comic Sans MS"/>
                <a:sym typeface="Comic Sans MS"/>
              </a:rPr>
              <a:t>Jacob Marley era morto. Ebenezer Scrooge, il suo socio e amico per  tanti anni, era diventato il nuovo proprietario della loro attività, “Scrooge e Marley”. Era la vigilia di natale e Scrooge era indaffarato nella contabilità. Fuori era freddo, buio e nebbioso. La porta dell’ufficio era aperta e potevamo vedere un giovane impiegato, Bob Cratchit, che stava scrivendo delle lettere lì dentro. Era così freddo che, mentre lavorava, indossava i guanti e una grande sciarpa. Aveva le mani e il naso blu per il freddo. Il suo respiro lasciava davanti a lui della nebbia. </a:t>
            </a:r>
            <a:r>
              <a:rPr lang="it" sz="1600">
                <a:solidFill>
                  <a:schemeClr val="dk1"/>
                </a:solidFill>
                <a:latin typeface="Comic Sans MS"/>
                <a:ea typeface="Comic Sans MS"/>
                <a:cs typeface="Comic Sans MS"/>
                <a:sym typeface="Comic Sans MS"/>
              </a:rPr>
              <a:t>Ebenezer Scrooge era seduto nell’angolo vicino ad un piccolo fuoco. Aveva il naso a punta, le guance rugose, gli occhi rossi     e le labbra blu. I capelli, le sopracciglia e la barba erano grigie. Scrooge non era un brav’uomo.</a:t>
            </a:r>
            <a:endParaRPr sz="1600">
              <a:solidFill>
                <a:schemeClr val="dk1"/>
              </a:solidFill>
              <a:latin typeface="Comic Sans MS"/>
              <a:ea typeface="Comic Sans MS"/>
              <a:cs typeface="Comic Sans MS"/>
              <a:sym typeface="Comic Sans MS"/>
            </a:endParaRPr>
          </a:p>
          <a:p>
            <a:pPr marL="0" lvl="0" indent="0" algn="l" rtl="0">
              <a:spcBef>
                <a:spcPts val="1200"/>
              </a:spcBef>
              <a:spcAft>
                <a:spcPts val="1200"/>
              </a:spcAft>
              <a:buNone/>
            </a:pPr>
            <a:r>
              <a:rPr lang="it" sz="1000">
                <a:solidFill>
                  <a:schemeClr val="dk1"/>
                </a:solidFill>
                <a:latin typeface="Comic Sans MS"/>
                <a:ea typeface="Comic Sans MS"/>
                <a:cs typeface="Comic Sans MS"/>
                <a:sym typeface="Comic Sans MS"/>
              </a:rPr>
              <a:t>Bianca, Matilde, Christian, Emma </a:t>
            </a:r>
            <a:endParaRPr sz="800">
              <a:solidFill>
                <a:schemeClr val="dk1"/>
              </a:solidFill>
            </a:endParaRPr>
          </a:p>
        </p:txBody>
      </p:sp>
      <p:sp>
        <p:nvSpPr>
          <p:cNvPr id="75" name="Google Shape;75;p14"/>
          <p:cNvSpPr txBox="1"/>
          <p:nvPr/>
        </p:nvSpPr>
        <p:spPr>
          <a:xfrm>
            <a:off x="5288775" y="647925"/>
            <a:ext cx="387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6" name="Google Shape;76;p14"/>
          <p:cNvSpPr txBox="1"/>
          <p:nvPr/>
        </p:nvSpPr>
        <p:spPr>
          <a:xfrm>
            <a:off x="2774075" y="347850"/>
            <a:ext cx="466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7" name="Google Shape;77;p14"/>
          <p:cNvSpPr txBox="1"/>
          <p:nvPr/>
        </p:nvSpPr>
        <p:spPr>
          <a:xfrm>
            <a:off x="4001000" y="745125"/>
            <a:ext cx="466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8" name="Google Shape;78;p14"/>
          <p:cNvSpPr txBox="1"/>
          <p:nvPr/>
        </p:nvSpPr>
        <p:spPr>
          <a:xfrm>
            <a:off x="2300175" y="142325"/>
            <a:ext cx="466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a:t>               </a:t>
            </a:r>
            <a:r>
              <a:rPr lang="it">
                <a:solidFill>
                  <a:srgbClr val="FF0000"/>
                </a:solidFill>
                <a:latin typeface="Comic Sans MS"/>
                <a:ea typeface="Comic Sans MS"/>
                <a:cs typeface="Comic Sans MS"/>
                <a:sym typeface="Comic Sans MS"/>
              </a:rPr>
              <a:t>Gruppo 1 ( Il canto di Natale)</a:t>
            </a:r>
            <a:endParaRPr sz="1500">
              <a:solidFill>
                <a:srgbClr val="FF0000"/>
              </a:solidFill>
              <a:latin typeface="Comic Sans MS"/>
              <a:ea typeface="Comic Sans MS"/>
              <a:cs typeface="Comic Sans MS"/>
              <a:sym typeface="Comic Sans MS"/>
            </a:endParaRPr>
          </a:p>
        </p:txBody>
      </p:sp>
      <p:sp>
        <p:nvSpPr>
          <p:cNvPr id="79" name="Google Shape;79;p14"/>
          <p:cNvSpPr txBox="1"/>
          <p:nvPr/>
        </p:nvSpPr>
        <p:spPr>
          <a:xfrm>
            <a:off x="2300175" y="4252075"/>
            <a:ext cx="466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80" name="Google Shape;80;p14"/>
          <p:cNvPicPr preferRelativeResize="0"/>
          <p:nvPr/>
        </p:nvPicPr>
        <p:blipFill>
          <a:blip r:embed="rId3">
            <a:alphaModFix/>
          </a:blip>
          <a:stretch>
            <a:fillRect/>
          </a:stretch>
        </p:blipFill>
        <p:spPr>
          <a:xfrm>
            <a:off x="6904500" y="3340150"/>
            <a:ext cx="1761500" cy="1761500"/>
          </a:xfrm>
          <a:prstGeom prst="rect">
            <a:avLst/>
          </a:prstGeom>
          <a:noFill/>
          <a:ln>
            <a:noFill/>
          </a:ln>
        </p:spPr>
      </p:pic>
      <p:pic>
        <p:nvPicPr>
          <p:cNvPr id="81" name="Google Shape;81;p14"/>
          <p:cNvPicPr preferRelativeResize="0"/>
          <p:nvPr/>
        </p:nvPicPr>
        <p:blipFill>
          <a:blip r:embed="rId4">
            <a:alphaModFix/>
          </a:blip>
          <a:stretch>
            <a:fillRect/>
          </a:stretch>
        </p:blipFill>
        <p:spPr>
          <a:xfrm>
            <a:off x="311700" y="3646809"/>
            <a:ext cx="1761500" cy="14548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85"/>
        <p:cNvGrpSpPr/>
        <p:nvPr/>
      </p:nvGrpSpPr>
      <p:grpSpPr>
        <a:xfrm>
          <a:off x="0" y="0"/>
          <a:ext cx="0" cy="0"/>
          <a:chOff x="0" y="0"/>
          <a:chExt cx="0" cy="0"/>
        </a:xfrm>
      </p:grpSpPr>
      <p:sp>
        <p:nvSpPr>
          <p:cNvPr id="86" name="Google Shape;86;p15"/>
          <p:cNvSpPr txBox="1">
            <a:spLocks noGrp="1"/>
          </p:cNvSpPr>
          <p:nvPr>
            <p:ph type="body" idx="1"/>
          </p:nvPr>
        </p:nvSpPr>
        <p:spPr>
          <a:xfrm>
            <a:off x="311700" y="543425"/>
            <a:ext cx="8520600" cy="4025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1500">
                <a:solidFill>
                  <a:schemeClr val="dk1"/>
                </a:solidFill>
              </a:rPr>
              <a:t>Lui era freddo ed egoista, cattivo e infelice. Nessuno si fermava per strada per dirgli “Ciao”. Nessuno gli chiedeva “Mio caro Scrooge come stai? Quando verrai a trovarmi?”. Lui era freddo. Il suo cuore era freddo. Lui aveva un cuore di ghiaccio. “Buon Natale, zio!” gridò poi una voce allegra. Era il nipote di Scrooge che era andato a trovarlo nel suo ufficio mentre stava tornando a casa. “Bah, ipocrisia!” rispose Scrooge scortesemente. Il nipote di Scrooge, Fred, era un bel ragazzo. La sua faccia era colorita e i suoi occhi erano luminosi. Aveva un bel sorriso. “Natale, un'ipocrisia, zio?” chiese il nipote ridendo. “Non lo credi davvero. Sono sicuro!”. “Lo credo,” disse Scrooge. “Perché sei così felice? Sei povero!”. “Oh zio,” replicò il nipote allegramente. “Perché sei così infelice? Sei ricco!”                  </a:t>
            </a:r>
            <a:r>
              <a:rPr lang="it" sz="1000">
                <a:solidFill>
                  <a:schemeClr val="dk1"/>
                </a:solidFill>
              </a:rPr>
              <a:t>by Gemma C, Sara B, Giammarco S, Niccolò C</a:t>
            </a:r>
            <a:endParaRPr sz="1000"/>
          </a:p>
        </p:txBody>
      </p:sp>
      <p:pic>
        <p:nvPicPr>
          <p:cNvPr id="87" name="Google Shape;87;p15"/>
          <p:cNvPicPr preferRelativeResize="0"/>
          <p:nvPr/>
        </p:nvPicPr>
        <p:blipFill>
          <a:blip r:embed="rId3">
            <a:alphaModFix/>
          </a:blip>
          <a:stretch>
            <a:fillRect/>
          </a:stretch>
        </p:blipFill>
        <p:spPr>
          <a:xfrm>
            <a:off x="6040775" y="2787075"/>
            <a:ext cx="3103225" cy="2356425"/>
          </a:xfrm>
          <a:prstGeom prst="rect">
            <a:avLst/>
          </a:prstGeom>
          <a:noFill/>
          <a:ln>
            <a:noFill/>
          </a:ln>
        </p:spPr>
      </p:pic>
      <p:pic>
        <p:nvPicPr>
          <p:cNvPr id="88" name="Google Shape;88;p15"/>
          <p:cNvPicPr preferRelativeResize="0"/>
          <p:nvPr/>
        </p:nvPicPr>
        <p:blipFill>
          <a:blip r:embed="rId4">
            <a:alphaModFix/>
          </a:blip>
          <a:stretch>
            <a:fillRect/>
          </a:stretch>
        </p:blipFill>
        <p:spPr>
          <a:xfrm>
            <a:off x="0" y="2999150"/>
            <a:ext cx="4916024" cy="2144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2"/>
        <p:cNvGrpSpPr/>
        <p:nvPr/>
      </p:nvGrpSpPr>
      <p:grpSpPr>
        <a:xfrm>
          <a:off x="0" y="0"/>
          <a:ext cx="0" cy="0"/>
          <a:chOff x="0" y="0"/>
          <a:chExt cx="0" cy="0"/>
        </a:xfrm>
      </p:grpSpPr>
      <p:sp>
        <p:nvSpPr>
          <p:cNvPr id="93" name="Google Shape;93;p16"/>
          <p:cNvSpPr txBox="1">
            <a:spLocks noGrp="1"/>
          </p:cNvSpPr>
          <p:nvPr>
            <p:ph type="body" idx="1"/>
          </p:nvPr>
        </p:nvSpPr>
        <p:spPr>
          <a:xfrm>
            <a:off x="117888" y="104300"/>
            <a:ext cx="8926200" cy="3416400"/>
          </a:xfrm>
          <a:prstGeom prst="rect">
            <a:avLst/>
          </a:prstGeom>
          <a:noFill/>
        </p:spPr>
        <p:txBody>
          <a:bodyPr spcFirstLastPara="1" wrap="square" lIns="91425" tIns="91425" rIns="91425" bIns="91425" anchor="t" anchorCtr="0">
            <a:normAutofit/>
          </a:bodyPr>
          <a:lstStyle/>
          <a:p>
            <a:pPr marL="0" lvl="0" indent="0" algn="l" rtl="0">
              <a:spcBef>
                <a:spcPts val="0"/>
              </a:spcBef>
              <a:spcAft>
                <a:spcPts val="1200"/>
              </a:spcAft>
              <a:buNone/>
            </a:pPr>
            <a:r>
              <a:rPr lang="it" sz="1700">
                <a:solidFill>
                  <a:schemeClr val="dk1"/>
                </a:solidFill>
              </a:rPr>
              <a:t>Scrooge non riusciva a pensare a una buona ragione quindi disse soltanto “Bah, ipocrita” di nuovo. “Ah, zio, adesso non ti arrabbiare” ha continuato suo nipote.                                                                                                       “Perchè no!” ha brontolato Scrooge.                                                                                                                                             “Io non voglio pensare al Natale, è troppo costoso!”.                                                                                                                     “Ma Natale è una buona occasione, zio! E’ l’unico momento dell’anno in cui uomini e donne aprono i loro cuori e sono gentili.                                                                                                                                                                                            “Il Natale non mi rende ricco, è vero, ma per me è un momento felice”.                                                                                 “Non dire un’altra parola, nipote”.                                                                                                                                              Si lamentò Scrooge.</a:t>
            </a:r>
            <a:endParaRPr sz="1700">
              <a:solidFill>
                <a:schemeClr val="dk1"/>
              </a:solidFill>
            </a:endParaRPr>
          </a:p>
        </p:txBody>
      </p:sp>
      <p:sp>
        <p:nvSpPr>
          <p:cNvPr id="94" name="Google Shape;94;p16"/>
          <p:cNvSpPr txBox="1"/>
          <p:nvPr/>
        </p:nvSpPr>
        <p:spPr>
          <a:xfrm>
            <a:off x="1017150" y="758325"/>
            <a:ext cx="337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5" name="Google Shape;95;p16"/>
          <p:cNvSpPr txBox="1"/>
          <p:nvPr/>
        </p:nvSpPr>
        <p:spPr>
          <a:xfrm>
            <a:off x="194175" y="3051775"/>
            <a:ext cx="4742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100"/>
              <a:t>Gruppo 3:Martina, Giulia, Paolo, Pietro</a:t>
            </a:r>
            <a:endParaRPr sz="1100"/>
          </a:p>
        </p:txBody>
      </p:sp>
      <p:pic>
        <p:nvPicPr>
          <p:cNvPr id="96" name="Google Shape;96;p16"/>
          <p:cNvPicPr preferRelativeResize="0"/>
          <p:nvPr/>
        </p:nvPicPr>
        <p:blipFill>
          <a:blip r:embed="rId3">
            <a:alphaModFix/>
          </a:blip>
          <a:stretch>
            <a:fillRect/>
          </a:stretch>
        </p:blipFill>
        <p:spPr>
          <a:xfrm>
            <a:off x="375788" y="3668625"/>
            <a:ext cx="1511726" cy="1157975"/>
          </a:xfrm>
          <a:prstGeom prst="rect">
            <a:avLst/>
          </a:prstGeom>
          <a:noFill/>
          <a:ln>
            <a:noFill/>
          </a:ln>
        </p:spPr>
      </p:pic>
      <p:pic>
        <p:nvPicPr>
          <p:cNvPr id="97" name="Google Shape;97;p16"/>
          <p:cNvPicPr preferRelativeResize="0"/>
          <p:nvPr/>
        </p:nvPicPr>
        <p:blipFill rotWithShape="1">
          <a:blip r:embed="rId4">
            <a:alphaModFix/>
          </a:blip>
          <a:srcRect l="-16495" t="-22954" r="-4350" b="-9653"/>
          <a:stretch/>
        </p:blipFill>
        <p:spPr>
          <a:xfrm>
            <a:off x="5200350" y="2133299"/>
            <a:ext cx="4062825" cy="3156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311700" y="241100"/>
            <a:ext cx="8520600" cy="512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                                      </a:t>
            </a:r>
            <a:r>
              <a:rPr lang="it" sz="2355"/>
              <a:t>Gruppo 4</a:t>
            </a:r>
            <a:endParaRPr sz="2355"/>
          </a:p>
        </p:txBody>
      </p:sp>
      <p:sp>
        <p:nvSpPr>
          <p:cNvPr id="103" name="Google Shape;103;p17"/>
          <p:cNvSpPr txBox="1">
            <a:spLocks noGrp="1"/>
          </p:cNvSpPr>
          <p:nvPr>
            <p:ph type="body" idx="1"/>
          </p:nvPr>
        </p:nvSpPr>
        <p:spPr>
          <a:xfrm>
            <a:off x="0" y="954350"/>
            <a:ext cx="8832300" cy="361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a:t>
            </a:r>
            <a:r>
              <a:rPr lang="it">
                <a:solidFill>
                  <a:srgbClr val="000000"/>
                </a:solidFill>
                <a:latin typeface="Comic Sans MS"/>
                <a:ea typeface="Comic Sans MS"/>
                <a:cs typeface="Comic Sans MS"/>
                <a:sym typeface="Comic Sans MS"/>
              </a:rPr>
              <a:t>Dice ancora buon natale e…e…sei licenziato”.”Non essere arrabbiato zio”,disse suo nipote,”Vieni a mangiare da noi domani”. “Non voglio venire a casa tua”,rispose Scrooge; ”Perché?” Domandò suo nipote sorpreso. ”Perchè sei sposato!”,rispose Scrooge con tono arrabbiato. “Zio  non venivi a trovarmi neanche quando non ero sposato,quindi questo non è un buon motivo”.” Sono addolorato dal fatto che tu sia così ostinato. </a:t>
            </a:r>
            <a:endParaRPr>
              <a:solidFill>
                <a:srgbClr val="000000"/>
              </a:solidFill>
              <a:latin typeface="Comic Sans MS"/>
              <a:ea typeface="Comic Sans MS"/>
              <a:cs typeface="Comic Sans MS"/>
              <a:sym typeface="Comic Sans MS"/>
            </a:endParaRPr>
          </a:p>
          <a:p>
            <a:pPr marL="0" lvl="0" indent="0" algn="just" rtl="0">
              <a:spcBef>
                <a:spcPts val="1200"/>
              </a:spcBef>
              <a:spcAft>
                <a:spcPts val="1200"/>
              </a:spcAft>
              <a:buNone/>
            </a:pPr>
            <a:r>
              <a:rPr lang="it" sz="1200">
                <a:solidFill>
                  <a:srgbClr val="000000"/>
                </a:solidFill>
                <a:latin typeface="Comic Sans MS"/>
                <a:ea typeface="Comic Sans MS"/>
                <a:cs typeface="Comic Sans MS"/>
                <a:sym typeface="Comic Sans MS"/>
              </a:rPr>
              <a:t>Tommaso,Margherita,Vittoria,Luca </a:t>
            </a:r>
            <a:endParaRPr sz="1200">
              <a:solidFill>
                <a:srgbClr val="000000"/>
              </a:solidFill>
              <a:latin typeface="Comic Sans MS"/>
              <a:ea typeface="Comic Sans MS"/>
              <a:cs typeface="Comic Sans MS"/>
              <a:sym typeface="Comic Sans MS"/>
            </a:endParaRPr>
          </a:p>
        </p:txBody>
      </p:sp>
      <p:pic>
        <p:nvPicPr>
          <p:cNvPr id="104" name="Google Shape;104;p17"/>
          <p:cNvPicPr preferRelativeResize="0"/>
          <p:nvPr/>
        </p:nvPicPr>
        <p:blipFill>
          <a:blip r:embed="rId3">
            <a:alphaModFix/>
          </a:blip>
          <a:stretch>
            <a:fillRect/>
          </a:stretch>
        </p:blipFill>
        <p:spPr>
          <a:xfrm>
            <a:off x="5022950" y="2590350"/>
            <a:ext cx="4121055" cy="2553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233000" y="448275"/>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it" sz="2500">
                <a:solidFill>
                  <a:srgbClr val="CC0000"/>
                </a:solidFill>
              </a:rPr>
              <a:t>gruppo 5(Christmas Carol in italiano)</a:t>
            </a:r>
            <a:endParaRPr>
              <a:solidFill>
                <a:srgbClr val="CC0000"/>
              </a:solidFill>
            </a:endParaRPr>
          </a:p>
        </p:txBody>
      </p:sp>
      <p:sp>
        <p:nvSpPr>
          <p:cNvPr id="110" name="Google Shape;110;p18"/>
          <p:cNvSpPr txBox="1"/>
          <p:nvPr/>
        </p:nvSpPr>
        <p:spPr>
          <a:xfrm>
            <a:off x="0" y="1709725"/>
            <a:ext cx="8863500" cy="255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it" sz="1800">
                <a:solidFill>
                  <a:srgbClr val="FF00FF"/>
                </a:solidFill>
              </a:rPr>
              <a:t>“Mia moglie vuole che tu venga da noi domani. Ad ogni modo, buon Natale caro zio! E buon anno nuovo!” Poi se ne ando’ sorridendo.</a:t>
            </a:r>
            <a:endParaRPr sz="1800">
              <a:solidFill>
                <a:srgbClr val="FF00FF"/>
              </a:solidFill>
            </a:endParaRPr>
          </a:p>
          <a:p>
            <a:pPr marL="0" lvl="0" indent="0" algn="l" rtl="0">
              <a:lnSpc>
                <a:spcPct val="115000"/>
              </a:lnSpc>
              <a:spcBef>
                <a:spcPts val="1200"/>
              </a:spcBef>
              <a:spcAft>
                <a:spcPts val="0"/>
              </a:spcAft>
              <a:buNone/>
            </a:pPr>
            <a:r>
              <a:rPr lang="it" sz="1800">
                <a:solidFill>
                  <a:srgbClr val="FF00FF"/>
                </a:solidFill>
              </a:rPr>
              <a:t>Due uomini entrarono nell’ufficio e uno dei due chiese “Sei Mr. Marley o Mr. Scrooge? ”Scrooge” rispose, “Mr. Marley è morto sette anni fa. Perché?” L’altro uomo disse “E’ la vigilia di Natale. Potresti dare un po’ di soldi per comprare il cibo da dare ai poveri? Tutti gli altri uomini d’affari di Londra stanno dando qualcosa.”</a:t>
            </a:r>
            <a:endParaRPr sz="1800">
              <a:solidFill>
                <a:srgbClr val="FF00FF"/>
              </a:solidFill>
            </a:endParaRPr>
          </a:p>
          <a:p>
            <a:pPr marL="0" lvl="0" indent="0" algn="l" rtl="0">
              <a:lnSpc>
                <a:spcPct val="115000"/>
              </a:lnSpc>
              <a:spcBef>
                <a:spcPts val="1200"/>
              </a:spcBef>
              <a:spcAft>
                <a:spcPts val="1200"/>
              </a:spcAft>
              <a:buNone/>
            </a:pPr>
            <a:r>
              <a:rPr lang="it" sz="1000">
                <a:solidFill>
                  <a:srgbClr val="FF00FF"/>
                </a:solidFill>
              </a:rPr>
              <a:t>Chiara ,Vittoria , Laerte, Niccolo’.</a:t>
            </a:r>
            <a:endParaRPr sz="1000">
              <a:solidFill>
                <a:srgbClr val="FF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186000" y="0"/>
            <a:ext cx="9144000" cy="5143500"/>
          </a:xfrm>
          <a:prstGeom prst="rect">
            <a:avLst/>
          </a:prstGeom>
          <a:solidFill>
            <a:srgbClr val="FFFFFF"/>
          </a:solidFill>
        </p:spPr>
        <p:txBody>
          <a:bodyPr spcFirstLastPara="1" wrap="square" lIns="91425" tIns="91425" rIns="91425" bIns="91425" anchor="ctr" anchorCtr="0">
            <a:normAutofit/>
          </a:bodyPr>
          <a:lstStyle/>
          <a:p>
            <a:pPr marL="0" lvl="0" indent="0" algn="l" rtl="0">
              <a:spcBef>
                <a:spcPts val="0"/>
              </a:spcBef>
              <a:spcAft>
                <a:spcPts val="0"/>
              </a:spcAft>
              <a:buNone/>
            </a:pPr>
            <a:endParaRPr sz="1800" dirty="0">
              <a:solidFill>
                <a:srgbClr val="990000"/>
              </a:solidFill>
              <a:latin typeface="Times New Roman"/>
              <a:ea typeface="Times New Roman"/>
              <a:cs typeface="Times New Roman"/>
              <a:sym typeface="Times New Roman"/>
            </a:endParaRPr>
          </a:p>
          <a:p>
            <a:pPr marL="0" lvl="0" indent="0" algn="l" rtl="0">
              <a:spcBef>
                <a:spcPts val="0"/>
              </a:spcBef>
              <a:spcAft>
                <a:spcPts val="0"/>
              </a:spcAft>
              <a:buNone/>
            </a:pPr>
            <a:r>
              <a:rPr lang="it" sz="1800" dirty="0">
                <a:solidFill>
                  <a:srgbClr val="990000"/>
                </a:solidFill>
                <a:latin typeface="Times New Roman"/>
                <a:ea typeface="Times New Roman"/>
                <a:cs typeface="Times New Roman"/>
                <a:sym typeface="Times New Roman"/>
              </a:rPr>
              <a:t>        A Christmas Carol</a:t>
            </a:r>
            <a:r>
              <a:rPr lang="it" sz="1800" dirty="0"/>
              <a:t> </a:t>
            </a:r>
            <a:r>
              <a:rPr lang="it" sz="1800" dirty="0">
                <a:latin typeface="EB Garamond"/>
                <a:ea typeface="EB Garamond"/>
                <a:cs typeface="EB Garamond"/>
                <a:sym typeface="EB Garamond"/>
              </a:rPr>
              <a:t>by</a:t>
            </a:r>
            <a:r>
              <a:rPr lang="it" sz="1800" dirty="0"/>
              <a:t> </a:t>
            </a:r>
            <a:r>
              <a:rPr lang="it" sz="1800" dirty="0">
                <a:solidFill>
                  <a:srgbClr val="38761D"/>
                </a:solidFill>
                <a:latin typeface="Caveat"/>
                <a:ea typeface="Caveat"/>
                <a:cs typeface="Caveat"/>
                <a:sym typeface="Caveat"/>
              </a:rPr>
              <a:t>Charles Dickens </a:t>
            </a:r>
            <a:endParaRPr sz="1800" dirty="0">
              <a:solidFill>
                <a:srgbClr val="38761D"/>
              </a:solidFill>
              <a:latin typeface="Caveat"/>
              <a:ea typeface="Caveat"/>
              <a:cs typeface="Caveat"/>
              <a:sym typeface="Caveat"/>
            </a:endParaRPr>
          </a:p>
          <a:p>
            <a:pPr marL="0" lvl="0" indent="0" algn="l" rtl="0">
              <a:spcBef>
                <a:spcPts val="0"/>
              </a:spcBef>
              <a:spcAft>
                <a:spcPts val="0"/>
              </a:spcAft>
              <a:buNone/>
            </a:pPr>
            <a:endParaRPr sz="1800" dirty="0"/>
          </a:p>
          <a:p>
            <a:pPr marL="457200" lvl="0" indent="0" algn="just" rtl="0">
              <a:spcBef>
                <a:spcPts val="0"/>
              </a:spcBef>
              <a:spcAft>
                <a:spcPts val="0"/>
              </a:spcAft>
              <a:buNone/>
            </a:pPr>
            <a:r>
              <a:rPr lang="it" sz="1600" dirty="0">
                <a:solidFill>
                  <a:srgbClr val="434343"/>
                </a:solidFill>
                <a:latin typeface="EB Garamond"/>
                <a:ea typeface="EB Garamond"/>
                <a:cs typeface="EB Garamond"/>
                <a:sym typeface="EB Garamond"/>
              </a:rPr>
              <a:t>Scrooge era furioso."Ci sono luoghi per i poveri",egli gridò.</a:t>
            </a:r>
            <a:endParaRPr sz="1600" dirty="0">
              <a:solidFill>
                <a:srgbClr val="434343"/>
              </a:solidFill>
              <a:latin typeface="EB Garamond"/>
              <a:ea typeface="EB Garamond"/>
              <a:cs typeface="EB Garamond"/>
              <a:sym typeface="EB Garamond"/>
            </a:endParaRPr>
          </a:p>
          <a:p>
            <a:pPr marL="457200" lvl="0" indent="0" algn="just" rtl="0">
              <a:spcBef>
                <a:spcPts val="0"/>
              </a:spcBef>
              <a:spcAft>
                <a:spcPts val="0"/>
              </a:spcAft>
              <a:buNone/>
            </a:pPr>
            <a:r>
              <a:rPr lang="it" sz="1600" dirty="0">
                <a:solidFill>
                  <a:srgbClr val="434343"/>
                </a:solidFill>
                <a:latin typeface="EB Garamond"/>
                <a:ea typeface="EB Garamond"/>
                <a:cs typeface="EB Garamond"/>
                <a:sym typeface="EB Garamond"/>
              </a:rPr>
              <a:t>"Lasciateli andare li!" "i ricoveri di mendicità sono tutti pieni,"rispose a bassa voce </a:t>
            </a:r>
            <a:endParaRPr sz="1600" dirty="0">
              <a:solidFill>
                <a:srgbClr val="434343"/>
              </a:solidFill>
              <a:latin typeface="EB Garamond"/>
              <a:ea typeface="EB Garamond"/>
              <a:cs typeface="EB Garamond"/>
              <a:sym typeface="EB Garamond"/>
            </a:endParaRPr>
          </a:p>
          <a:p>
            <a:pPr marL="457200" lvl="0" indent="0" algn="just" rtl="0">
              <a:spcBef>
                <a:spcPts val="0"/>
              </a:spcBef>
              <a:spcAft>
                <a:spcPts val="0"/>
              </a:spcAft>
              <a:buNone/>
            </a:pPr>
            <a:r>
              <a:rPr lang="it" sz="1600" dirty="0">
                <a:solidFill>
                  <a:srgbClr val="434343"/>
                </a:solidFill>
                <a:latin typeface="EB Garamond"/>
                <a:ea typeface="EB Garamond"/>
                <a:cs typeface="EB Garamond"/>
                <a:sym typeface="EB Garamond"/>
              </a:rPr>
              <a:t>il primo uomo. "Tante  persone non possono entrare.</a:t>
            </a:r>
            <a:endParaRPr sz="1600" dirty="0">
              <a:solidFill>
                <a:srgbClr val="434343"/>
              </a:solidFill>
              <a:latin typeface="EB Garamond"/>
              <a:ea typeface="EB Garamond"/>
              <a:cs typeface="EB Garamond"/>
              <a:sym typeface="EB Garamond"/>
            </a:endParaRPr>
          </a:p>
          <a:p>
            <a:pPr marL="457200" lvl="0" indent="0" algn="just" rtl="0">
              <a:spcBef>
                <a:spcPts val="0"/>
              </a:spcBef>
              <a:spcAft>
                <a:spcPts val="0"/>
              </a:spcAft>
              <a:buNone/>
            </a:pPr>
            <a:r>
              <a:rPr lang="it" sz="1600" dirty="0">
                <a:solidFill>
                  <a:srgbClr val="434343"/>
                </a:solidFill>
                <a:latin typeface="EB Garamond"/>
                <a:ea typeface="EB Garamond"/>
                <a:cs typeface="EB Garamond"/>
                <a:sym typeface="EB Garamond"/>
              </a:rPr>
              <a:t>Loro non hanno niente da mangiare e nessun posto a cui andare." </a:t>
            </a:r>
            <a:endParaRPr sz="1600" dirty="0">
              <a:solidFill>
                <a:srgbClr val="434343"/>
              </a:solidFill>
              <a:latin typeface="EB Garamond"/>
              <a:ea typeface="EB Garamond"/>
              <a:cs typeface="EB Garamond"/>
              <a:sym typeface="EB Garamond"/>
            </a:endParaRPr>
          </a:p>
          <a:p>
            <a:pPr marL="457200" lvl="0" indent="0" algn="just" rtl="0">
              <a:spcBef>
                <a:spcPts val="0"/>
              </a:spcBef>
              <a:spcAft>
                <a:spcPts val="0"/>
              </a:spcAft>
              <a:buNone/>
            </a:pPr>
            <a:r>
              <a:rPr lang="it" sz="1600" dirty="0">
                <a:solidFill>
                  <a:srgbClr val="434343"/>
                </a:solidFill>
                <a:latin typeface="EB Garamond"/>
                <a:ea typeface="EB Garamond"/>
                <a:cs typeface="EB Garamond"/>
                <a:sym typeface="EB Garamond"/>
              </a:rPr>
              <a:t>"Non sono affari miei,"disse Scrooge.</a:t>
            </a:r>
            <a:endParaRPr sz="1600" dirty="0">
              <a:solidFill>
                <a:srgbClr val="434343"/>
              </a:solidFill>
              <a:latin typeface="EB Garamond"/>
              <a:ea typeface="EB Garamond"/>
              <a:cs typeface="EB Garamond"/>
              <a:sym typeface="EB Garamond"/>
            </a:endParaRPr>
          </a:p>
          <a:p>
            <a:pPr marL="457200" lvl="0" indent="0" algn="just" rtl="0">
              <a:spcBef>
                <a:spcPts val="0"/>
              </a:spcBef>
              <a:spcAft>
                <a:spcPts val="0"/>
              </a:spcAft>
              <a:buNone/>
            </a:pPr>
            <a:r>
              <a:rPr lang="it" sz="1600" dirty="0">
                <a:solidFill>
                  <a:srgbClr val="434343"/>
                </a:solidFill>
                <a:latin typeface="EB Garamond"/>
                <a:ea typeface="EB Garamond"/>
                <a:cs typeface="EB Garamond"/>
                <a:sym typeface="EB Garamond"/>
              </a:rPr>
              <a:t>“Buon pomeriggio,signori!”</a:t>
            </a:r>
            <a:endParaRPr sz="1600" dirty="0">
              <a:solidFill>
                <a:srgbClr val="434343"/>
              </a:solidFill>
              <a:latin typeface="EB Garamond"/>
              <a:ea typeface="EB Garamond"/>
              <a:cs typeface="EB Garamond"/>
              <a:sym typeface="EB Garamond"/>
            </a:endParaRPr>
          </a:p>
          <a:p>
            <a:pPr marL="457200" lvl="0" indent="0" algn="just" rtl="0">
              <a:spcBef>
                <a:spcPts val="0"/>
              </a:spcBef>
              <a:spcAft>
                <a:spcPts val="0"/>
              </a:spcAft>
              <a:buNone/>
            </a:pPr>
            <a:endParaRPr sz="1600" dirty="0">
              <a:solidFill>
                <a:srgbClr val="434343"/>
              </a:solidFill>
              <a:latin typeface="EB Garamond"/>
              <a:ea typeface="EB Garamond"/>
              <a:cs typeface="EB Garamond"/>
              <a:sym typeface="EB Garamond"/>
            </a:endParaRPr>
          </a:p>
          <a:p>
            <a:pPr marL="457200" lvl="0" indent="0" algn="just" rtl="0">
              <a:spcBef>
                <a:spcPts val="0"/>
              </a:spcBef>
              <a:spcAft>
                <a:spcPts val="0"/>
              </a:spcAft>
              <a:buNone/>
            </a:pPr>
            <a:r>
              <a:rPr lang="it" sz="1600" dirty="0">
                <a:solidFill>
                  <a:srgbClr val="434343"/>
                </a:solidFill>
                <a:latin typeface="EB Garamond"/>
                <a:ea typeface="EB Garamond"/>
                <a:cs typeface="EB Garamond"/>
                <a:sym typeface="EB Garamond"/>
              </a:rPr>
              <a:t>Presto fu il l’ora di chiudere l'ufficio.</a:t>
            </a:r>
            <a:endParaRPr sz="1600" dirty="0">
              <a:solidFill>
                <a:srgbClr val="434343"/>
              </a:solidFill>
              <a:latin typeface="EB Garamond"/>
              <a:ea typeface="EB Garamond"/>
              <a:cs typeface="EB Garamond"/>
              <a:sym typeface="EB Garamond"/>
            </a:endParaRPr>
          </a:p>
          <a:p>
            <a:pPr marL="457200" lvl="0" indent="0" algn="just" rtl="0">
              <a:spcBef>
                <a:spcPts val="0"/>
              </a:spcBef>
              <a:spcAft>
                <a:spcPts val="0"/>
              </a:spcAft>
              <a:buNone/>
            </a:pPr>
            <a:r>
              <a:rPr lang="it" sz="1600" dirty="0">
                <a:solidFill>
                  <a:srgbClr val="434343"/>
                </a:solidFill>
                <a:latin typeface="EB Garamond"/>
                <a:ea typeface="EB Garamond"/>
                <a:cs typeface="EB Garamond"/>
                <a:sym typeface="EB Garamond"/>
              </a:rPr>
              <a:t>Suppongo che tu voglia stare a casa domani?"</a:t>
            </a:r>
            <a:endParaRPr sz="1600" dirty="0">
              <a:solidFill>
                <a:srgbClr val="434343"/>
              </a:solidFill>
              <a:latin typeface="EB Garamond"/>
              <a:ea typeface="EB Garamond"/>
              <a:cs typeface="EB Garamond"/>
              <a:sym typeface="EB Garamond"/>
            </a:endParaRPr>
          </a:p>
          <a:p>
            <a:pPr marL="457200" lvl="0" indent="0" algn="just" rtl="0">
              <a:spcBef>
                <a:spcPts val="0"/>
              </a:spcBef>
              <a:spcAft>
                <a:spcPts val="0"/>
              </a:spcAft>
              <a:buNone/>
            </a:pPr>
            <a:r>
              <a:rPr lang="it" sz="1600" dirty="0">
                <a:solidFill>
                  <a:srgbClr val="434343"/>
                </a:solidFill>
                <a:latin typeface="EB Garamond"/>
                <a:ea typeface="EB Garamond"/>
                <a:cs typeface="EB Garamond"/>
                <a:sym typeface="EB Garamond"/>
              </a:rPr>
              <a:t>Chiese Scrooge all'improvviso al suo impiegato. </a:t>
            </a:r>
            <a:endParaRPr sz="1600" dirty="0">
              <a:solidFill>
                <a:srgbClr val="434343"/>
              </a:solidFill>
              <a:latin typeface="EB Garamond"/>
              <a:ea typeface="EB Garamond"/>
              <a:cs typeface="EB Garamond"/>
              <a:sym typeface="EB Garamond"/>
            </a:endParaRPr>
          </a:p>
          <a:p>
            <a:pPr marL="457200" lvl="0" indent="0" algn="just" rtl="0">
              <a:spcBef>
                <a:spcPts val="0"/>
              </a:spcBef>
              <a:spcAft>
                <a:spcPts val="0"/>
              </a:spcAft>
              <a:buNone/>
            </a:pPr>
            <a:r>
              <a:rPr lang="it" sz="1600" dirty="0">
                <a:solidFill>
                  <a:srgbClr val="434343"/>
                </a:solidFill>
                <a:latin typeface="EB Garamond"/>
                <a:ea typeface="EB Garamond"/>
                <a:cs typeface="EB Garamond"/>
                <a:sym typeface="EB Garamond"/>
              </a:rPr>
              <a:t>"Er...sí signore,"rispose l'impiegato.</a:t>
            </a:r>
            <a:endParaRPr sz="1600" dirty="0">
              <a:solidFill>
                <a:srgbClr val="434343"/>
              </a:solidFill>
              <a:latin typeface="EB Garamond"/>
              <a:ea typeface="EB Garamond"/>
              <a:cs typeface="EB Garamond"/>
              <a:sym typeface="EB Garamond"/>
            </a:endParaRPr>
          </a:p>
          <a:p>
            <a:pPr marL="457200" lvl="0" indent="0" algn="just" rtl="0">
              <a:spcBef>
                <a:spcPts val="0"/>
              </a:spcBef>
              <a:spcAft>
                <a:spcPts val="0"/>
              </a:spcAft>
              <a:buNone/>
            </a:pPr>
            <a:r>
              <a:rPr lang="it" sz="1600" dirty="0">
                <a:solidFill>
                  <a:srgbClr val="434343"/>
                </a:solidFill>
                <a:latin typeface="EB Garamond"/>
                <a:ea typeface="EB Garamond"/>
                <a:cs typeface="EB Garamond"/>
                <a:sym typeface="EB Garamond"/>
              </a:rPr>
              <a:t>………</a:t>
            </a:r>
            <a:endParaRPr sz="1600" dirty="0">
              <a:solidFill>
                <a:srgbClr val="434343"/>
              </a:solidFill>
              <a:latin typeface="EB Garamond"/>
              <a:ea typeface="EB Garamond"/>
              <a:cs typeface="EB Garamond"/>
              <a:sym typeface="EB Garamond"/>
            </a:endParaRPr>
          </a:p>
          <a:p>
            <a:pPr marL="457200" lvl="0" indent="0" algn="just" rtl="0">
              <a:spcBef>
                <a:spcPts val="0"/>
              </a:spcBef>
              <a:spcAft>
                <a:spcPts val="0"/>
              </a:spcAft>
              <a:buNone/>
            </a:pPr>
            <a:endParaRPr sz="1600" dirty="0">
              <a:latin typeface="EB Garamond"/>
              <a:ea typeface="EB Garamond"/>
              <a:cs typeface="EB Garamond"/>
              <a:sym typeface="EB Garamond"/>
            </a:endParaRPr>
          </a:p>
          <a:p>
            <a:pPr marL="457200" lvl="0" indent="0" algn="l" rtl="0">
              <a:spcBef>
                <a:spcPts val="0"/>
              </a:spcBef>
              <a:spcAft>
                <a:spcPts val="0"/>
              </a:spcAft>
              <a:buNone/>
            </a:pPr>
            <a:endParaRPr sz="1600" dirty="0">
              <a:latin typeface="EB Garamond"/>
              <a:ea typeface="EB Garamond"/>
              <a:cs typeface="EB Garamond"/>
              <a:sym typeface="EB Garamond"/>
            </a:endParaRPr>
          </a:p>
          <a:p>
            <a:pPr marL="0" lvl="0" indent="0" algn="l" rtl="0">
              <a:spcBef>
                <a:spcPts val="0"/>
              </a:spcBef>
              <a:spcAft>
                <a:spcPts val="0"/>
              </a:spcAft>
              <a:buNone/>
            </a:pPr>
            <a:r>
              <a:rPr lang="it" sz="1600" dirty="0">
                <a:solidFill>
                  <a:srgbClr val="38761D"/>
                </a:solidFill>
                <a:latin typeface="Caveat"/>
                <a:ea typeface="Caveat"/>
                <a:cs typeface="Caveat"/>
                <a:sym typeface="Caveat"/>
              </a:rPr>
              <a:t>           Sara R.,Martina G., Noemi D.</a:t>
            </a:r>
            <a:r>
              <a:rPr lang="it" sz="1500" dirty="0">
                <a:latin typeface="Nunito"/>
                <a:ea typeface="Nunito"/>
                <a:cs typeface="Nunito"/>
                <a:sym typeface="Nunito"/>
              </a:rPr>
              <a:t> (gruppo 6)</a:t>
            </a:r>
            <a:endParaRPr sz="1500" dirty="0">
              <a:latin typeface="Nunito"/>
              <a:ea typeface="Nunito"/>
              <a:cs typeface="Nunito"/>
              <a:sym typeface="Nunito"/>
            </a:endParaRPr>
          </a:p>
          <a:p>
            <a:pPr marL="0" lvl="0" indent="0" algn="l" rtl="0">
              <a:spcBef>
                <a:spcPts val="0"/>
              </a:spcBef>
              <a:spcAft>
                <a:spcPts val="0"/>
              </a:spcAft>
              <a:buNone/>
            </a:pPr>
            <a:endParaRPr sz="1600" dirty="0">
              <a:latin typeface="EB Garamond"/>
              <a:ea typeface="EB Garamond"/>
              <a:cs typeface="EB Garamond"/>
              <a:sym typeface="EB Garamond"/>
            </a:endParaRPr>
          </a:p>
        </p:txBody>
      </p:sp>
      <p:pic>
        <p:nvPicPr>
          <p:cNvPr id="116" name="Google Shape;116;p19"/>
          <p:cNvPicPr preferRelativeResize="0"/>
          <p:nvPr/>
        </p:nvPicPr>
        <p:blipFill rotWithShape="1">
          <a:blip r:embed="rId3">
            <a:alphaModFix/>
          </a:blip>
          <a:srcRect l="3241" t="5285"/>
          <a:stretch/>
        </p:blipFill>
        <p:spPr>
          <a:xfrm>
            <a:off x="6404554" y="1278600"/>
            <a:ext cx="2553600" cy="2586300"/>
          </a:xfrm>
          <a:prstGeom prst="ellipse">
            <a:avLst/>
          </a:prstGeom>
          <a:noFill/>
          <a:ln>
            <a:noFill/>
          </a:ln>
        </p:spPr>
      </p:pic>
      <p:pic>
        <p:nvPicPr>
          <p:cNvPr id="117" name="Google Shape;117;p19"/>
          <p:cNvPicPr preferRelativeResize="0"/>
          <p:nvPr/>
        </p:nvPicPr>
        <p:blipFill rotWithShape="1">
          <a:blip r:embed="rId4">
            <a:alphaModFix/>
          </a:blip>
          <a:srcRect b="2912"/>
          <a:stretch/>
        </p:blipFill>
        <p:spPr>
          <a:xfrm>
            <a:off x="5699475" y="3294325"/>
            <a:ext cx="1308000" cy="1258200"/>
          </a:xfrm>
          <a:prstGeom prst="ellipse">
            <a:avLst/>
          </a:prstGeom>
          <a:noFill/>
          <a:ln>
            <a:noFill/>
          </a:ln>
        </p:spPr>
      </p:pic>
      <p:cxnSp>
        <p:nvCxnSpPr>
          <p:cNvPr id="118" name="Google Shape;118;p19"/>
          <p:cNvCxnSpPr/>
          <p:nvPr/>
        </p:nvCxnSpPr>
        <p:spPr>
          <a:xfrm rot="10800000" flipH="1">
            <a:off x="247988" y="-29848"/>
            <a:ext cx="2100" cy="5203200"/>
          </a:xfrm>
          <a:prstGeom prst="straightConnector1">
            <a:avLst/>
          </a:prstGeom>
          <a:noFill/>
          <a:ln w="76200" cap="flat" cmpd="sng">
            <a:solidFill>
              <a:srgbClr val="93C47D"/>
            </a:solidFill>
            <a:prstDash val="solid"/>
            <a:round/>
            <a:headEnd type="none" w="med" len="med"/>
            <a:tailEnd type="none" w="med" len="med"/>
          </a:ln>
        </p:spPr>
      </p:cxnSp>
      <p:sp>
        <p:nvSpPr>
          <p:cNvPr id="119" name="Google Shape;119;p19"/>
          <p:cNvSpPr/>
          <p:nvPr/>
        </p:nvSpPr>
        <p:spPr>
          <a:xfrm>
            <a:off x="3914016" y="4306184"/>
            <a:ext cx="200400" cy="180000"/>
          </a:xfrm>
          <a:prstGeom prst="heart">
            <a:avLst/>
          </a:prstGeom>
          <a:solidFill>
            <a:srgbClr val="E06666"/>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     </a:t>
            </a:r>
            <a:endParaRPr/>
          </a:p>
          <a:p>
            <a:pPr marL="0" lvl="0" indent="0" algn="l" rtl="0">
              <a:spcBef>
                <a:spcPts val="0"/>
              </a:spcBef>
              <a:spcAft>
                <a:spcPts val="0"/>
              </a:spcAft>
              <a:buNone/>
            </a:pPr>
            <a:r>
              <a:rPr lang="it"/>
              <a:t>             </a:t>
            </a:r>
            <a:r>
              <a:rPr lang="it">
                <a:solidFill>
                  <a:srgbClr val="FF9900"/>
                </a:solidFill>
                <a:latin typeface="Pacifico"/>
                <a:ea typeface="Pacifico"/>
                <a:cs typeface="Pacifico"/>
                <a:sym typeface="Pacifico"/>
              </a:rPr>
              <a:t>A Christmas Carol in italiano gruppo 7</a:t>
            </a:r>
            <a:endParaRPr>
              <a:solidFill>
                <a:srgbClr val="FF9900"/>
              </a:solidFill>
              <a:latin typeface="Pacifico"/>
              <a:ea typeface="Pacifico"/>
              <a:cs typeface="Pacifico"/>
              <a:sym typeface="Pacifico"/>
            </a:endParaRPr>
          </a:p>
        </p:txBody>
      </p:sp>
      <p:sp>
        <p:nvSpPr>
          <p:cNvPr id="125" name="Google Shape;125;p20"/>
          <p:cNvSpPr txBox="1">
            <a:spLocks noGrp="1"/>
          </p:cNvSpPr>
          <p:nvPr>
            <p:ph type="body" idx="1"/>
          </p:nvPr>
        </p:nvSpPr>
        <p:spPr>
          <a:xfrm>
            <a:off x="311700" y="1062050"/>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it">
                <a:latin typeface="Comic Sans MS"/>
                <a:ea typeface="Comic Sans MS"/>
                <a:cs typeface="Comic Sans MS"/>
                <a:sym typeface="Comic Sans MS"/>
              </a:rPr>
              <a:t>“</a:t>
            </a:r>
            <a:endParaRPr>
              <a:latin typeface="Comic Sans MS"/>
              <a:ea typeface="Comic Sans MS"/>
              <a:cs typeface="Comic Sans MS"/>
              <a:sym typeface="Comic Sans MS"/>
            </a:endParaRPr>
          </a:p>
          <a:p>
            <a:pPr marL="0" lvl="0" indent="0" algn="l" rtl="0">
              <a:spcBef>
                <a:spcPts val="1200"/>
              </a:spcBef>
              <a:spcAft>
                <a:spcPts val="0"/>
              </a:spcAft>
              <a:buNone/>
            </a:pPr>
            <a:r>
              <a:rPr lang="it">
                <a:solidFill>
                  <a:schemeClr val="dk1"/>
                </a:solidFill>
                <a:latin typeface="Comic Sans MS"/>
                <a:ea typeface="Comic Sans MS"/>
                <a:cs typeface="Comic Sans MS"/>
                <a:sym typeface="Comic Sans MS"/>
              </a:rPr>
              <a:t>Mi costerà dei soldi” disse piangendo Scrooge.</a:t>
            </a:r>
            <a:endParaRPr>
              <a:solidFill>
                <a:schemeClr val="dk1"/>
              </a:solidFill>
              <a:latin typeface="Comic Sans MS"/>
              <a:ea typeface="Comic Sans MS"/>
              <a:cs typeface="Comic Sans MS"/>
              <a:sym typeface="Comic Sans MS"/>
            </a:endParaRPr>
          </a:p>
          <a:p>
            <a:pPr marL="0" lvl="0" indent="0" algn="l" rtl="0">
              <a:spcBef>
                <a:spcPts val="1200"/>
              </a:spcBef>
              <a:spcAft>
                <a:spcPts val="0"/>
              </a:spcAft>
              <a:buNone/>
            </a:pPr>
            <a:r>
              <a:rPr lang="it">
                <a:solidFill>
                  <a:schemeClr val="dk1"/>
                </a:solidFill>
                <a:latin typeface="Comic Sans MS"/>
                <a:ea typeface="Comic Sans MS"/>
                <a:cs typeface="Comic Sans MS"/>
                <a:sym typeface="Comic Sans MS"/>
              </a:rPr>
              <a:t>E’ l’unico giorno dell’anno, signore, “ disse l’impiegato.</a:t>
            </a:r>
            <a:endParaRPr>
              <a:solidFill>
                <a:schemeClr val="dk1"/>
              </a:solidFill>
              <a:latin typeface="Comic Sans MS"/>
              <a:ea typeface="Comic Sans MS"/>
              <a:cs typeface="Comic Sans MS"/>
              <a:sym typeface="Comic Sans MS"/>
            </a:endParaRPr>
          </a:p>
          <a:p>
            <a:pPr marL="0" lvl="0" indent="0" algn="l" rtl="0">
              <a:spcBef>
                <a:spcPts val="1200"/>
              </a:spcBef>
              <a:spcAft>
                <a:spcPts val="0"/>
              </a:spcAft>
              <a:buNone/>
            </a:pPr>
            <a:r>
              <a:rPr lang="it">
                <a:solidFill>
                  <a:schemeClr val="dk1"/>
                </a:solidFill>
                <a:latin typeface="Comic Sans MS"/>
                <a:ea typeface="Comic Sans MS"/>
                <a:cs typeface="Comic Sans MS"/>
                <a:sym typeface="Comic Sans MS"/>
              </a:rPr>
              <a:t>“Oh molto bene, molto bene, ma arriva presto domani mattina”</a:t>
            </a:r>
            <a:endParaRPr>
              <a:solidFill>
                <a:schemeClr val="dk1"/>
              </a:solidFill>
              <a:latin typeface="Comic Sans MS"/>
              <a:ea typeface="Comic Sans MS"/>
              <a:cs typeface="Comic Sans MS"/>
              <a:sym typeface="Comic Sans MS"/>
            </a:endParaRPr>
          </a:p>
          <a:p>
            <a:pPr marL="0" lvl="0" indent="0" algn="l" rtl="0">
              <a:spcBef>
                <a:spcPts val="1200"/>
              </a:spcBef>
              <a:spcAft>
                <a:spcPts val="0"/>
              </a:spcAft>
              <a:buNone/>
            </a:pPr>
            <a:r>
              <a:rPr lang="it">
                <a:solidFill>
                  <a:schemeClr val="dk1"/>
                </a:solidFill>
                <a:latin typeface="Comic Sans MS"/>
                <a:ea typeface="Comic Sans MS"/>
                <a:cs typeface="Comic Sans MS"/>
                <a:sym typeface="Comic Sans MS"/>
              </a:rPr>
              <a:t>“ disse Scrooge impaziente.</a:t>
            </a:r>
            <a:endParaRPr>
              <a:solidFill>
                <a:schemeClr val="dk1"/>
              </a:solidFill>
              <a:latin typeface="Comic Sans MS"/>
              <a:ea typeface="Comic Sans MS"/>
              <a:cs typeface="Comic Sans MS"/>
              <a:sym typeface="Comic Sans MS"/>
            </a:endParaRPr>
          </a:p>
          <a:p>
            <a:pPr marL="0" lvl="0" indent="0" algn="l" rtl="0">
              <a:spcBef>
                <a:spcPts val="1200"/>
              </a:spcBef>
              <a:spcAft>
                <a:spcPts val="0"/>
              </a:spcAft>
              <a:buNone/>
            </a:pPr>
            <a:r>
              <a:rPr lang="it">
                <a:solidFill>
                  <a:schemeClr val="dk1"/>
                </a:solidFill>
                <a:latin typeface="Comic Sans MS"/>
                <a:ea typeface="Comic Sans MS"/>
                <a:cs typeface="Comic Sans MS"/>
                <a:sym typeface="Comic Sans MS"/>
              </a:rPr>
              <a:t>L’impiegato disse “Sì” è se ne andò velocemente.</a:t>
            </a:r>
            <a:endParaRPr>
              <a:solidFill>
                <a:schemeClr val="dk1"/>
              </a:solidFill>
              <a:latin typeface="Comic Sans MS"/>
              <a:ea typeface="Comic Sans MS"/>
              <a:cs typeface="Comic Sans MS"/>
              <a:sym typeface="Comic Sans MS"/>
            </a:endParaRPr>
          </a:p>
          <a:p>
            <a:pPr marL="0" lvl="0" indent="0" algn="l" rtl="0">
              <a:spcBef>
                <a:spcPts val="1200"/>
              </a:spcBef>
              <a:spcAft>
                <a:spcPts val="0"/>
              </a:spcAft>
              <a:buNone/>
            </a:pPr>
            <a:r>
              <a:rPr lang="it">
                <a:solidFill>
                  <a:schemeClr val="dk1"/>
                </a:solidFill>
                <a:latin typeface="Comic Sans MS"/>
                <a:ea typeface="Comic Sans MS"/>
                <a:cs typeface="Comic Sans MS"/>
                <a:sym typeface="Comic Sans MS"/>
              </a:rPr>
              <a:t>Scrooge non sorrise.</a:t>
            </a:r>
            <a:endParaRPr>
              <a:solidFill>
                <a:schemeClr val="dk1"/>
              </a:solidFill>
              <a:latin typeface="Comic Sans MS"/>
              <a:ea typeface="Comic Sans MS"/>
              <a:cs typeface="Comic Sans MS"/>
              <a:sym typeface="Comic Sans MS"/>
            </a:endParaRPr>
          </a:p>
          <a:p>
            <a:pPr marL="0" lvl="0" indent="0" algn="l" rtl="0">
              <a:spcBef>
                <a:spcPts val="1200"/>
              </a:spcBef>
              <a:spcAft>
                <a:spcPts val="0"/>
              </a:spcAft>
              <a:buNone/>
            </a:pPr>
            <a:r>
              <a:rPr lang="it">
                <a:solidFill>
                  <a:schemeClr val="dk1"/>
                </a:solidFill>
                <a:latin typeface="Comic Sans MS"/>
                <a:ea typeface="Comic Sans MS"/>
                <a:cs typeface="Comic Sans MS"/>
                <a:sym typeface="Comic Sans MS"/>
              </a:rPr>
              <a:t>Si chiuse dietro la grande e pesante porta.</a:t>
            </a:r>
            <a:endParaRPr>
              <a:solidFill>
                <a:schemeClr val="dk1"/>
              </a:solidFill>
              <a:latin typeface="Comic Sans MS"/>
              <a:ea typeface="Comic Sans MS"/>
              <a:cs typeface="Comic Sans MS"/>
              <a:sym typeface="Comic Sans MS"/>
            </a:endParaRPr>
          </a:p>
          <a:p>
            <a:pPr marL="0" lvl="0" indent="0" algn="l" rtl="0">
              <a:spcBef>
                <a:spcPts val="1200"/>
              </a:spcBef>
              <a:spcAft>
                <a:spcPts val="1200"/>
              </a:spcAft>
              <a:buNone/>
            </a:pPr>
            <a:r>
              <a:rPr lang="it" sz="1000">
                <a:solidFill>
                  <a:schemeClr val="dk1"/>
                </a:solidFill>
                <a:latin typeface="Comic Sans MS"/>
                <a:ea typeface="Comic Sans MS"/>
                <a:cs typeface="Comic Sans MS"/>
                <a:sym typeface="Comic Sans MS"/>
              </a:rPr>
              <a:t>Emma, Alexandra , Manuele , Ilaria </a:t>
            </a:r>
            <a:endParaRPr sz="1000">
              <a:solidFill>
                <a:schemeClr val="dk1"/>
              </a:solidFill>
              <a:latin typeface="Comic Sans MS"/>
              <a:ea typeface="Comic Sans MS"/>
              <a:cs typeface="Comic Sans MS"/>
              <a:sym typeface="Comic Sans MS"/>
            </a:endParaRPr>
          </a:p>
        </p:txBody>
      </p:sp>
      <p:pic>
        <p:nvPicPr>
          <p:cNvPr id="126" name="Google Shape;126;p20"/>
          <p:cNvPicPr preferRelativeResize="0"/>
          <p:nvPr/>
        </p:nvPicPr>
        <p:blipFill>
          <a:blip r:embed="rId3">
            <a:alphaModFix/>
          </a:blip>
          <a:stretch>
            <a:fillRect/>
          </a:stretch>
        </p:blipFill>
        <p:spPr>
          <a:xfrm>
            <a:off x="6433851" y="2760700"/>
            <a:ext cx="1894200" cy="1885800"/>
          </a:xfrm>
          <a:prstGeom prst="rect">
            <a:avLst/>
          </a:prstGeom>
          <a:noFill/>
          <a:ln>
            <a:noFill/>
          </a:ln>
        </p:spPr>
      </p:pic>
      <p:pic>
        <p:nvPicPr>
          <p:cNvPr id="127" name="Google Shape;127;p20"/>
          <p:cNvPicPr preferRelativeResize="0"/>
          <p:nvPr/>
        </p:nvPicPr>
        <p:blipFill>
          <a:blip r:embed="rId4">
            <a:alphaModFix/>
          </a:blip>
          <a:stretch>
            <a:fillRect/>
          </a:stretch>
        </p:blipFill>
        <p:spPr>
          <a:xfrm>
            <a:off x="7579400" y="353275"/>
            <a:ext cx="1252901" cy="1252901"/>
          </a:xfrm>
          <a:prstGeom prst="rect">
            <a:avLst/>
          </a:prstGeom>
          <a:noFill/>
          <a:ln>
            <a:noFill/>
          </a:ln>
        </p:spPr>
      </p:pic>
      <p:pic>
        <p:nvPicPr>
          <p:cNvPr id="128" name="Google Shape;128;p20"/>
          <p:cNvPicPr preferRelativeResize="0"/>
          <p:nvPr/>
        </p:nvPicPr>
        <p:blipFill>
          <a:blip r:embed="rId5">
            <a:alphaModFix/>
          </a:blip>
          <a:stretch>
            <a:fillRect/>
          </a:stretch>
        </p:blipFill>
        <p:spPr>
          <a:xfrm>
            <a:off x="311700" y="88702"/>
            <a:ext cx="1083850" cy="10838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906</Words>
  <Application>Microsoft Office PowerPoint</Application>
  <PresentationFormat>Presentazione su schermo (16:9)</PresentationFormat>
  <Paragraphs>49</Paragraphs>
  <Slides>8</Slides>
  <Notes>8</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8</vt:i4>
      </vt:variant>
    </vt:vector>
  </HeadingPairs>
  <TitlesOfParts>
    <vt:vector size="17" baseType="lpstr">
      <vt:lpstr>Arial</vt:lpstr>
      <vt:lpstr>Nunito</vt:lpstr>
      <vt:lpstr>Comic Sans MS</vt:lpstr>
      <vt:lpstr>Times New Roman</vt:lpstr>
      <vt:lpstr>EB Garamond</vt:lpstr>
      <vt:lpstr>Pacifico</vt:lpstr>
      <vt:lpstr>Lobster</vt:lpstr>
      <vt:lpstr>Caveat</vt:lpstr>
      <vt:lpstr>Simple Light</vt:lpstr>
      <vt:lpstr>  </vt:lpstr>
      <vt:lpstr>                                                             </vt:lpstr>
      <vt:lpstr>Presentazione standard di PowerPoint</vt:lpstr>
      <vt:lpstr>Presentazione standard di PowerPoint</vt:lpstr>
      <vt:lpstr>                                      Gruppo 4</vt:lpstr>
      <vt:lpstr>gruppo 5(Christmas Carol in italiano)</vt:lpstr>
      <vt:lpstr>         A Christmas Carol by Charles Dickens   Scrooge era furioso."Ci sono luoghi per i poveri",egli gridò. "Lasciateli andare li!" "i ricoveri di mendicità sono tutti pieni,"rispose a bassa voce  il primo uomo. "Tante  persone non possono entrare. Loro non hanno niente da mangiare e nessun posto a cui andare."  "Non sono affari miei,"disse Scrooge. “Buon pomeriggio,signori!”  Presto fu il l’ora di chiudere l'ufficio. Suppongo che tu voglia stare a casa domani?" Chiese Scrooge all'improvviso al suo impiegato.  "Er...sí signore,"rispose l'impiegato. ………              Sara R.,Martina G., Noemi D. (gruppo 6) </vt:lpstr>
      <vt:lpstr>                   A Christmas Carol in italiano gruppo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Martina Tanfoni</dc:creator>
  <cp:lastModifiedBy>patrizia celati</cp:lastModifiedBy>
  <cp:revision>1</cp:revision>
  <dcterms:modified xsi:type="dcterms:W3CDTF">2022-12-28T15:40:52Z</dcterms:modified>
</cp:coreProperties>
</file>